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2"/>
    <p:sldId id="257" r:id="rId73"/>
    <p:sldId id="258" r:id="rId74"/>
    <p:sldId id="259" r:id="rId75"/>
    <p:sldId id="260" r:id="rId76"/>
    <p:sldId id="261" r:id="rId77"/>
    <p:sldId id="262" r:id="rId78"/>
    <p:sldId id="263" r:id="rId79"/>
    <p:sldId id="264" r:id="rId80"/>
    <p:sldId id="265" r:id="rId81"/>
    <p:sldId id="266" r:id="rId82"/>
    <p:sldId id="267" r:id="rId83"/>
    <p:sldId id="268" r:id="rId84"/>
    <p:sldId id="269" r:id="rId85"/>
    <p:sldId id="270" r:id="rId86"/>
    <p:sldId id="271" r:id="rId87"/>
    <p:sldId id="272" r:id="rId88"/>
    <p:sldId id="273" r:id="rId89"/>
    <p:sldId id="274" r:id="rId90"/>
    <p:sldId id="275" r:id="rId9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bril Fatface" charset="1" panose="02000503000000020003"/>
      <p:regular r:id="rId10"/>
    </p:embeddedFont>
    <p:embeddedFont>
      <p:font typeface="Abril Fatface Italics" charset="1" panose="02000503000000020003"/>
      <p:regular r:id="rId11"/>
    </p:embeddedFont>
    <p:embeddedFont>
      <p:font typeface="DejaVu Serif" charset="1" panose="02060603050605020204"/>
      <p:regular r:id="rId12"/>
    </p:embeddedFont>
    <p:embeddedFont>
      <p:font typeface="DejaVu Serif Bold" charset="1" panose="02060803050605020204"/>
      <p:regular r:id="rId13"/>
    </p:embeddedFont>
    <p:embeddedFont>
      <p:font typeface="DejaVu Serif Italics" charset="1" panose="020606030503050B0204"/>
      <p:regular r:id="rId14"/>
    </p:embeddedFont>
    <p:embeddedFont>
      <p:font typeface="DejaVu Serif Bold Italics" charset="1" panose="020608030503050B0204"/>
      <p:regular r:id="rId15"/>
    </p:embeddedFont>
    <p:embeddedFont>
      <p:font typeface="Courier Prime" charset="1" panose="00000509000000000000"/>
      <p:regular r:id="rId16"/>
    </p:embeddedFont>
    <p:embeddedFont>
      <p:font typeface="Courier Prime Bold" charset="1" panose="00000809000000000000"/>
      <p:regular r:id="rId17"/>
    </p:embeddedFont>
    <p:embeddedFont>
      <p:font typeface="Courier Prime Italics" charset="1" panose="00000509000000000000"/>
      <p:regular r:id="rId18"/>
    </p:embeddedFont>
    <p:embeddedFont>
      <p:font typeface="Courier Prime Bold Italics" charset="1" panose="00000809000000000000"/>
      <p:regular r:id="rId19"/>
    </p:embeddedFont>
    <p:embeddedFont>
      <p:font typeface="Hertical Rough" charset="1" panose="00000000000000000000"/>
      <p:regular r:id="rId20"/>
    </p:embeddedFont>
    <p:embeddedFont>
      <p:font typeface="Futura" charset="1" panose="020B0502020204020303"/>
      <p:regular r:id="rId21"/>
    </p:embeddedFont>
    <p:embeddedFont>
      <p:font typeface="Futura Bold" charset="1" panose="020B0702020204020203"/>
      <p:regular r:id="rId22"/>
    </p:embeddedFont>
    <p:embeddedFont>
      <p:font typeface="Futura Italics" charset="1" panose="020B0502020204090303"/>
      <p:regular r:id="rId23"/>
    </p:embeddedFont>
    <p:embeddedFont>
      <p:font typeface="Futura Bold Italics" charset="1" panose="020B0702020204090203"/>
      <p:regular r:id="rId24"/>
    </p:embeddedFont>
    <p:embeddedFont>
      <p:font typeface="Futura Light" charset="1" panose="020B0402020204020303"/>
      <p:regular r:id="rId25"/>
    </p:embeddedFont>
    <p:embeddedFont>
      <p:font typeface="Futura Light Italics" charset="1" panose="020B0402020204090303"/>
      <p:regular r:id="rId26"/>
    </p:embeddedFont>
    <p:embeddedFont>
      <p:font typeface="Futura Medium" charset="1" panose="020B0502020204020303"/>
      <p:regular r:id="rId27"/>
    </p:embeddedFont>
    <p:embeddedFont>
      <p:font typeface="Futura Medium Italics" charset="1" panose="020B0502020204090303"/>
      <p:regular r:id="rId28"/>
    </p:embeddedFont>
    <p:embeddedFont>
      <p:font typeface="Futura Ultra-Bold" charset="1" panose="020B0802020204020204"/>
      <p:regular r:id="rId29"/>
    </p:embeddedFont>
    <p:embeddedFont>
      <p:font typeface="Futura Ultra-Bold Italics" charset="1" panose="020B0802020204090204"/>
      <p:regular r:id="rId30"/>
    </p:embeddedFont>
    <p:embeddedFont>
      <p:font typeface="Garet" charset="1" panose="00000000000000000000"/>
      <p:regular r:id="rId31"/>
    </p:embeddedFont>
    <p:embeddedFont>
      <p:font typeface="Garet Bold" charset="1" panose="00000000000000000000"/>
      <p:regular r:id="rId32"/>
    </p:embeddedFont>
    <p:embeddedFont>
      <p:font typeface="Garet Italics" charset="1" panose="00000000000000000000"/>
      <p:regular r:id="rId33"/>
    </p:embeddedFont>
    <p:embeddedFont>
      <p:font typeface="Garet Bold Italics" charset="1" panose="00000000000000000000"/>
      <p:regular r:id="rId34"/>
    </p:embeddedFont>
    <p:embeddedFont>
      <p:font typeface="Garet Light" charset="1" panose="00000000000000000000"/>
      <p:regular r:id="rId35"/>
    </p:embeddedFont>
    <p:embeddedFont>
      <p:font typeface="Garet Ultra-Bold" charset="1" panose="00000000000000000000"/>
      <p:regular r:id="rId36"/>
    </p:embeddedFont>
    <p:embeddedFont>
      <p:font typeface="Garet Ultra-Bold Italics" charset="1" panose="00000000000000000000"/>
      <p:regular r:id="rId37"/>
    </p:embeddedFont>
    <p:embeddedFont>
      <p:font typeface="Garet Heavy" charset="1" panose="00000000000000000000"/>
      <p:regular r:id="rId38"/>
    </p:embeddedFont>
    <p:embeddedFont>
      <p:font typeface="Garet Heavy Italics" charset="1" panose="00000000000000000000"/>
      <p:regular r:id="rId39"/>
    </p:embeddedFont>
    <p:embeddedFont>
      <p:font typeface="Canva Sans" charset="1" panose="020B0503030501040103"/>
      <p:regular r:id="rId40"/>
    </p:embeddedFont>
    <p:embeddedFont>
      <p:font typeface="Canva Sans Bold" charset="1" panose="020B0803030501040103"/>
      <p:regular r:id="rId41"/>
    </p:embeddedFont>
    <p:embeddedFont>
      <p:font typeface="Canva Sans Italics" charset="1" panose="020B0503030501040103"/>
      <p:regular r:id="rId42"/>
    </p:embeddedFont>
    <p:embeddedFont>
      <p:font typeface="Canva Sans Bold Italics" charset="1" panose="020B0803030501040103"/>
      <p:regular r:id="rId43"/>
    </p:embeddedFont>
    <p:embeddedFont>
      <p:font typeface="Canva Sans Medium" charset="1" panose="020B0603030501040103"/>
      <p:regular r:id="rId44"/>
    </p:embeddedFont>
    <p:embeddedFont>
      <p:font typeface="Canva Sans Medium Italics" charset="1" panose="020B0603030501040103"/>
      <p:regular r:id="rId45"/>
    </p:embeddedFont>
    <p:embeddedFont>
      <p:font typeface="Aileron" charset="1" panose="00000500000000000000"/>
      <p:regular r:id="rId46"/>
    </p:embeddedFont>
    <p:embeddedFont>
      <p:font typeface="Aileron Bold" charset="1" panose="00000800000000000000"/>
      <p:regular r:id="rId47"/>
    </p:embeddedFont>
    <p:embeddedFont>
      <p:font typeface="Aileron Italics" charset="1" panose="00000500000000000000"/>
      <p:regular r:id="rId48"/>
    </p:embeddedFont>
    <p:embeddedFont>
      <p:font typeface="Aileron Bold Italics" charset="1" panose="00000800000000000000"/>
      <p:regular r:id="rId49"/>
    </p:embeddedFont>
    <p:embeddedFont>
      <p:font typeface="Aileron Thin" charset="1" panose="00000300000000000000"/>
      <p:regular r:id="rId50"/>
    </p:embeddedFont>
    <p:embeddedFont>
      <p:font typeface="Aileron Thin Italics" charset="1" panose="00000300000000000000"/>
      <p:regular r:id="rId51"/>
    </p:embeddedFont>
    <p:embeddedFont>
      <p:font typeface="Aileron Light" charset="1" panose="00000400000000000000"/>
      <p:regular r:id="rId52"/>
    </p:embeddedFont>
    <p:embeddedFont>
      <p:font typeface="Aileron Light Italics" charset="1" panose="00000400000000000000"/>
      <p:regular r:id="rId53"/>
    </p:embeddedFont>
    <p:embeddedFont>
      <p:font typeface="Aileron Ultra-Bold" charset="1" panose="00000A00000000000000"/>
      <p:regular r:id="rId54"/>
    </p:embeddedFont>
    <p:embeddedFont>
      <p:font typeface="Aileron Ultra-Bold Italics" charset="1" panose="00000A00000000000000"/>
      <p:regular r:id="rId55"/>
    </p:embeddedFont>
    <p:embeddedFont>
      <p:font typeface="Aileron Heavy" charset="1" panose="00000A00000000000000"/>
      <p:regular r:id="rId56"/>
    </p:embeddedFont>
    <p:embeddedFont>
      <p:font typeface="Aileron Heavy Italics" charset="1" panose="00000A00000000000000"/>
      <p:regular r:id="rId57"/>
    </p:embeddedFont>
    <p:embeddedFont>
      <p:font typeface="Muli" charset="1" panose="00000500000000000000"/>
      <p:regular r:id="rId58"/>
    </p:embeddedFont>
    <p:embeddedFont>
      <p:font typeface="Muli Bold" charset="1" panose="00000800000000000000"/>
      <p:regular r:id="rId59"/>
    </p:embeddedFont>
    <p:embeddedFont>
      <p:font typeface="Muli Italics" charset="1" panose="00000500000000000000"/>
      <p:regular r:id="rId60"/>
    </p:embeddedFont>
    <p:embeddedFont>
      <p:font typeface="Muli Bold Italics" charset="1" panose="00000800000000000000"/>
      <p:regular r:id="rId61"/>
    </p:embeddedFont>
    <p:embeddedFont>
      <p:font typeface="Muli Extra-Light" charset="1" panose="00000300000000000000"/>
      <p:regular r:id="rId62"/>
    </p:embeddedFont>
    <p:embeddedFont>
      <p:font typeface="Muli Extra-Light Italics" charset="1" panose="00000300000000000000"/>
      <p:regular r:id="rId63"/>
    </p:embeddedFont>
    <p:embeddedFont>
      <p:font typeface="Muli Light" charset="1" panose="00000400000000000000"/>
      <p:regular r:id="rId64"/>
    </p:embeddedFont>
    <p:embeddedFont>
      <p:font typeface="Muli Light Italics" charset="1" panose="00000400000000000000"/>
      <p:regular r:id="rId65"/>
    </p:embeddedFont>
    <p:embeddedFont>
      <p:font typeface="Muli Semi-Bold" charset="1" panose="00000700000000000000"/>
      <p:regular r:id="rId66"/>
    </p:embeddedFont>
    <p:embeddedFont>
      <p:font typeface="Muli Semi-Bold Italics" charset="1" panose="00000700000000000000"/>
      <p:regular r:id="rId67"/>
    </p:embeddedFont>
    <p:embeddedFont>
      <p:font typeface="Muli Ultra-Bold" charset="1" panose="00000900000000000000"/>
      <p:regular r:id="rId68"/>
    </p:embeddedFont>
    <p:embeddedFont>
      <p:font typeface="Muli Ultra-Bold Italics" charset="1" panose="00000900000000000000"/>
      <p:regular r:id="rId69"/>
    </p:embeddedFont>
    <p:embeddedFont>
      <p:font typeface="Muli Heavy" charset="1" panose="00000A00000000000000"/>
      <p:regular r:id="rId70"/>
    </p:embeddedFont>
    <p:embeddedFont>
      <p:font typeface="Muli Heavy Italics" charset="1" panose="00000A0000000000000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fonts/font70.fntdata" Type="http://schemas.openxmlformats.org/officeDocument/2006/relationships/font"/><Relationship Id="rId71" Target="fonts/font71.fntdata" Type="http://schemas.openxmlformats.org/officeDocument/2006/relationships/font"/><Relationship Id="rId72" Target="slides/slide1.xml" Type="http://schemas.openxmlformats.org/officeDocument/2006/relationships/slide"/><Relationship Id="rId73" Target="slides/slide2.xml" Type="http://schemas.openxmlformats.org/officeDocument/2006/relationships/slide"/><Relationship Id="rId74" Target="slides/slide3.xml" Type="http://schemas.openxmlformats.org/officeDocument/2006/relationships/slide"/><Relationship Id="rId75" Target="slides/slide4.xml" Type="http://schemas.openxmlformats.org/officeDocument/2006/relationships/slide"/><Relationship Id="rId76" Target="slides/slide5.xml" Type="http://schemas.openxmlformats.org/officeDocument/2006/relationships/slide"/><Relationship Id="rId77" Target="slides/slide6.xml" Type="http://schemas.openxmlformats.org/officeDocument/2006/relationships/slide"/><Relationship Id="rId78" Target="slides/slide7.xml" Type="http://schemas.openxmlformats.org/officeDocument/2006/relationships/slide"/><Relationship Id="rId79" Target="slides/slide8.xml" Type="http://schemas.openxmlformats.org/officeDocument/2006/relationships/slide"/><Relationship Id="rId8" Target="fonts/font8.fntdata" Type="http://schemas.openxmlformats.org/officeDocument/2006/relationships/font"/><Relationship Id="rId80" Target="slides/slide9.xml" Type="http://schemas.openxmlformats.org/officeDocument/2006/relationships/slide"/><Relationship Id="rId81" Target="slides/slide10.xml" Type="http://schemas.openxmlformats.org/officeDocument/2006/relationships/slide"/><Relationship Id="rId82" Target="slides/slide11.xml" Type="http://schemas.openxmlformats.org/officeDocument/2006/relationships/slide"/><Relationship Id="rId83" Target="slides/slide12.xml" Type="http://schemas.openxmlformats.org/officeDocument/2006/relationships/slide"/><Relationship Id="rId84" Target="slides/slide13.xml" Type="http://schemas.openxmlformats.org/officeDocument/2006/relationships/slide"/><Relationship Id="rId85" Target="slides/slide14.xml" Type="http://schemas.openxmlformats.org/officeDocument/2006/relationships/slide"/><Relationship Id="rId86" Target="slides/slide15.xml" Type="http://schemas.openxmlformats.org/officeDocument/2006/relationships/slide"/><Relationship Id="rId87" Target="slides/slide16.xml" Type="http://schemas.openxmlformats.org/officeDocument/2006/relationships/slide"/><Relationship Id="rId88" Target="slides/slide17.xml" Type="http://schemas.openxmlformats.org/officeDocument/2006/relationships/slide"/><Relationship Id="rId89" Target="slides/slide18.xml" Type="http://schemas.openxmlformats.org/officeDocument/2006/relationships/slide"/><Relationship Id="rId9" Target="fonts/font9.fntdata" Type="http://schemas.openxmlformats.org/officeDocument/2006/relationships/font"/><Relationship Id="rId90" Target="slides/slide19.xml" Type="http://schemas.openxmlformats.org/officeDocument/2006/relationships/slide"/><Relationship Id="rId91" Target="slides/slide20.xml" Type="http://schemas.openxmlformats.org/officeDocument/2006/relationships/slide"/></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jpeg" Type="http://schemas.openxmlformats.org/officeDocument/2006/relationships/image"/><Relationship Id="rId23" Target="../media/VAF31HVD9uE.mp4" Type="http://schemas.openxmlformats.org/officeDocument/2006/relationships/video"/><Relationship Id="rId24" Target="../media/VAF31HVD9uE.mp4" Type="http://schemas.microsoft.com/office/2007/relationships/media"/><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50.jpeg" Type="http://schemas.openxmlformats.org/officeDocument/2006/relationships/image"/><Relationship Id="rId23" Target="../media/VAF4Bfa0G-I.mp4" Type="http://schemas.openxmlformats.org/officeDocument/2006/relationships/video"/><Relationship Id="rId24" Target="../media/VAF4Bfa0G-I.mp4" Type="http://schemas.microsoft.com/office/2007/relationships/media"/><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43.png" Type="http://schemas.openxmlformats.org/officeDocument/2006/relationships/image"/><Relationship Id="rId13" Target="../media/image44.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51.jpeg" Type="http://schemas.openxmlformats.org/officeDocument/2006/relationships/image"/><Relationship Id="rId23" Target="../media/VAF4BJVGZI0.mp4" Type="http://schemas.openxmlformats.org/officeDocument/2006/relationships/video"/><Relationship Id="rId24" Target="../media/VAF4BJVGZI0.mp4" Type="http://schemas.microsoft.com/office/2007/relationships/media"/><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263604"/>
            <a:ext cx="8994883" cy="2972537"/>
          </a:xfrm>
          <a:prstGeom prst="rect">
            <a:avLst/>
          </a:prstGeom>
        </p:spPr>
        <p:txBody>
          <a:bodyPr anchor="t" rtlCol="false" tIns="0" lIns="0" bIns="0" rIns="0">
            <a:spAutoFit/>
          </a:bodyPr>
          <a:lstStyle/>
          <a:p>
            <a:pPr>
              <a:lnSpc>
                <a:spcPts val="11836"/>
              </a:lnSpc>
            </a:pPr>
            <a:r>
              <a:rPr lang="en-US" sz="9247">
                <a:solidFill>
                  <a:srgbClr val="47695E"/>
                </a:solidFill>
                <a:latin typeface="Muli Heavy"/>
              </a:rPr>
              <a:t>DEPREM SIMÜLASYONU</a:t>
            </a:r>
          </a:p>
        </p:txBody>
      </p:sp>
      <p:grpSp>
        <p:nvGrpSpPr>
          <p:cNvPr name="Group 3" id="3"/>
          <p:cNvGrpSpPr/>
          <p:nvPr/>
        </p:nvGrpSpPr>
        <p:grpSpPr>
          <a:xfrm rot="0">
            <a:off x="11415995" y="5154004"/>
            <a:ext cx="6872005" cy="5154004"/>
            <a:chOff x="0" y="0"/>
            <a:chExt cx="1809911" cy="1357433"/>
          </a:xfrm>
        </p:grpSpPr>
        <p:sp>
          <p:nvSpPr>
            <p:cNvPr name="Freeform 4" id="4"/>
            <p:cNvSpPr/>
            <p:nvPr/>
          </p:nvSpPr>
          <p:spPr>
            <a:xfrm flipH="false" flipV="false" rot="0">
              <a:off x="0" y="0"/>
              <a:ext cx="1809911" cy="1357433"/>
            </a:xfrm>
            <a:custGeom>
              <a:avLst/>
              <a:gdLst/>
              <a:ahLst/>
              <a:cxnLst/>
              <a:rect r="r" b="b" t="t" l="l"/>
              <a:pathLst>
                <a:path h="1357433" w="1809911">
                  <a:moveTo>
                    <a:pt x="0" y="0"/>
                  </a:moveTo>
                  <a:lnTo>
                    <a:pt x="1809911" y="0"/>
                  </a:lnTo>
                  <a:lnTo>
                    <a:pt x="1809911" y="1357433"/>
                  </a:lnTo>
                  <a:lnTo>
                    <a:pt x="0" y="1357433"/>
                  </a:lnTo>
                  <a:close/>
                </a:path>
              </a:pathLst>
            </a:custGeom>
            <a:solidFill>
              <a:srgbClr val="87BCAD"/>
            </a:solidFill>
            <a:ln cap="sq">
              <a:noFill/>
              <a:prstDash val="solid"/>
              <a:miter/>
            </a:ln>
          </p:spPr>
        </p:sp>
        <p:sp>
          <p:nvSpPr>
            <p:cNvPr name="TextBox 5" id="5"/>
            <p:cNvSpPr txBox="true"/>
            <p:nvPr/>
          </p:nvSpPr>
          <p:spPr>
            <a:xfrm>
              <a:off x="0" y="-38100"/>
              <a:ext cx="1809911" cy="139553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1415995" y="0"/>
            <a:ext cx="6872005" cy="6866753"/>
            <a:chOff x="0" y="0"/>
            <a:chExt cx="1809911" cy="1808528"/>
          </a:xfrm>
        </p:grpSpPr>
        <p:sp>
          <p:nvSpPr>
            <p:cNvPr name="Freeform 7" id="7"/>
            <p:cNvSpPr/>
            <p:nvPr/>
          </p:nvSpPr>
          <p:spPr>
            <a:xfrm flipH="false" flipV="false" rot="0">
              <a:off x="0" y="0"/>
              <a:ext cx="1809911" cy="1808528"/>
            </a:xfrm>
            <a:custGeom>
              <a:avLst/>
              <a:gdLst/>
              <a:ahLst/>
              <a:cxnLst/>
              <a:rect r="r" b="b" t="t" l="l"/>
              <a:pathLst>
                <a:path h="1808528" w="1809911">
                  <a:moveTo>
                    <a:pt x="0" y="0"/>
                  </a:moveTo>
                  <a:lnTo>
                    <a:pt x="1809911" y="0"/>
                  </a:lnTo>
                  <a:lnTo>
                    <a:pt x="1809911" y="1808528"/>
                  </a:lnTo>
                  <a:lnTo>
                    <a:pt x="0" y="1808528"/>
                  </a:lnTo>
                  <a:close/>
                </a:path>
              </a:pathLst>
            </a:custGeom>
            <a:solidFill>
              <a:srgbClr val="E27052"/>
            </a:solidFill>
            <a:ln cap="sq">
              <a:noFill/>
              <a:prstDash val="solid"/>
              <a:miter/>
            </a:ln>
          </p:spPr>
        </p:sp>
        <p:sp>
          <p:nvSpPr>
            <p:cNvPr name="TextBox 8" id="8"/>
            <p:cNvSpPr txBox="true"/>
            <p:nvPr/>
          </p:nvSpPr>
          <p:spPr>
            <a:xfrm>
              <a:off x="0" y="-38100"/>
              <a:ext cx="1809911" cy="184662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1415995" y="0"/>
            <a:ext cx="3436003" cy="5154004"/>
            <a:chOff x="0" y="0"/>
            <a:chExt cx="904955" cy="1357433"/>
          </a:xfrm>
        </p:grpSpPr>
        <p:sp>
          <p:nvSpPr>
            <p:cNvPr name="Freeform 10" id="10"/>
            <p:cNvSpPr/>
            <p:nvPr/>
          </p:nvSpPr>
          <p:spPr>
            <a:xfrm flipH="false" flipV="false" rot="0">
              <a:off x="0" y="0"/>
              <a:ext cx="904955" cy="1357433"/>
            </a:xfrm>
            <a:custGeom>
              <a:avLst/>
              <a:gdLst/>
              <a:ahLst/>
              <a:cxnLst/>
              <a:rect r="r" b="b" t="t" l="l"/>
              <a:pathLst>
                <a:path h="1357433" w="904955">
                  <a:moveTo>
                    <a:pt x="0" y="0"/>
                  </a:moveTo>
                  <a:lnTo>
                    <a:pt x="904955" y="0"/>
                  </a:lnTo>
                  <a:lnTo>
                    <a:pt x="904955" y="1357433"/>
                  </a:lnTo>
                  <a:lnTo>
                    <a:pt x="0" y="1357433"/>
                  </a:lnTo>
                  <a:close/>
                </a:path>
              </a:pathLst>
            </a:custGeom>
            <a:solidFill>
              <a:srgbClr val="F2CF4E"/>
            </a:solidFill>
            <a:ln cap="sq">
              <a:noFill/>
              <a:prstDash val="solid"/>
              <a:miter/>
            </a:ln>
          </p:spPr>
        </p:sp>
        <p:sp>
          <p:nvSpPr>
            <p:cNvPr name="TextBox 11" id="11"/>
            <p:cNvSpPr txBox="true"/>
            <p:nvPr/>
          </p:nvSpPr>
          <p:spPr>
            <a:xfrm>
              <a:off x="0" y="-38100"/>
              <a:ext cx="904955" cy="139553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4851997" y="0"/>
            <a:ext cx="3436003" cy="3436003"/>
          </a:xfrm>
          <a:custGeom>
            <a:avLst/>
            <a:gdLst/>
            <a:ahLst/>
            <a:cxnLst/>
            <a:rect r="r" b="b" t="t" l="l"/>
            <a:pathLst>
              <a:path h="3436003" w="3436003">
                <a:moveTo>
                  <a:pt x="0" y="0"/>
                </a:moveTo>
                <a:lnTo>
                  <a:pt x="3436003" y="0"/>
                </a:lnTo>
                <a:lnTo>
                  <a:pt x="3436003" y="3436003"/>
                </a:lnTo>
                <a:lnTo>
                  <a:pt x="0" y="3436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415995" y="3436003"/>
            <a:ext cx="3436003" cy="3436003"/>
          </a:xfrm>
          <a:custGeom>
            <a:avLst/>
            <a:gdLst/>
            <a:ahLst/>
            <a:cxnLst/>
            <a:rect r="r" b="b" t="t" l="l"/>
            <a:pathLst>
              <a:path h="3436003" w="3436003">
                <a:moveTo>
                  <a:pt x="0" y="0"/>
                </a:moveTo>
                <a:lnTo>
                  <a:pt x="3436002" y="0"/>
                </a:lnTo>
                <a:lnTo>
                  <a:pt x="3436002" y="3436002"/>
                </a:lnTo>
                <a:lnTo>
                  <a:pt x="0" y="3436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4867753" y="6872005"/>
            <a:ext cx="1723253" cy="3414995"/>
            <a:chOff x="0" y="0"/>
            <a:chExt cx="453861" cy="899422"/>
          </a:xfrm>
        </p:grpSpPr>
        <p:sp>
          <p:nvSpPr>
            <p:cNvPr name="Freeform 15" id="15"/>
            <p:cNvSpPr/>
            <p:nvPr/>
          </p:nvSpPr>
          <p:spPr>
            <a:xfrm flipH="false" flipV="false" rot="0">
              <a:off x="0" y="0"/>
              <a:ext cx="453861" cy="899423"/>
            </a:xfrm>
            <a:custGeom>
              <a:avLst/>
              <a:gdLst/>
              <a:ahLst/>
              <a:cxnLst/>
              <a:rect r="r" b="b" t="t" l="l"/>
              <a:pathLst>
                <a:path h="899423" w="453861">
                  <a:moveTo>
                    <a:pt x="0" y="0"/>
                  </a:moveTo>
                  <a:lnTo>
                    <a:pt x="453861" y="0"/>
                  </a:lnTo>
                  <a:lnTo>
                    <a:pt x="453861" y="899423"/>
                  </a:lnTo>
                  <a:lnTo>
                    <a:pt x="0" y="899423"/>
                  </a:lnTo>
                  <a:close/>
                </a:path>
              </a:pathLst>
            </a:custGeom>
            <a:solidFill>
              <a:srgbClr val="D65B43"/>
            </a:solidFill>
            <a:ln cap="sq">
              <a:noFill/>
              <a:prstDash val="solid"/>
              <a:miter/>
            </a:ln>
          </p:spPr>
        </p:sp>
        <p:sp>
          <p:nvSpPr>
            <p:cNvPr name="TextBox 16" id="16"/>
            <p:cNvSpPr txBox="true"/>
            <p:nvPr/>
          </p:nvSpPr>
          <p:spPr>
            <a:xfrm>
              <a:off x="0" y="-38100"/>
              <a:ext cx="453861" cy="937522"/>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4867753" y="6872005"/>
            <a:ext cx="1723253" cy="1723253"/>
          </a:xfrm>
          <a:custGeom>
            <a:avLst/>
            <a:gdLst/>
            <a:ahLst/>
            <a:cxnLst/>
            <a:rect r="r" b="b" t="t" l="l"/>
            <a:pathLst>
              <a:path h="1723253" w="1723253">
                <a:moveTo>
                  <a:pt x="0" y="0"/>
                </a:moveTo>
                <a:lnTo>
                  <a:pt x="1723254" y="0"/>
                </a:lnTo>
                <a:lnTo>
                  <a:pt x="1723254" y="1723254"/>
                </a:lnTo>
                <a:lnTo>
                  <a:pt x="0" y="17232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6591007" y="6866753"/>
            <a:ext cx="1696993" cy="3420247"/>
            <a:chOff x="0" y="0"/>
            <a:chExt cx="446945" cy="900806"/>
          </a:xfrm>
        </p:grpSpPr>
        <p:sp>
          <p:nvSpPr>
            <p:cNvPr name="Freeform 19" id="19"/>
            <p:cNvSpPr/>
            <p:nvPr/>
          </p:nvSpPr>
          <p:spPr>
            <a:xfrm flipH="false" flipV="false" rot="0">
              <a:off x="0" y="0"/>
              <a:ext cx="446945" cy="900806"/>
            </a:xfrm>
            <a:custGeom>
              <a:avLst/>
              <a:gdLst/>
              <a:ahLst/>
              <a:cxnLst/>
              <a:rect r="r" b="b" t="t" l="l"/>
              <a:pathLst>
                <a:path h="900806" w="446945">
                  <a:moveTo>
                    <a:pt x="0" y="0"/>
                  </a:moveTo>
                  <a:lnTo>
                    <a:pt x="446945" y="0"/>
                  </a:lnTo>
                  <a:lnTo>
                    <a:pt x="446945" y="900806"/>
                  </a:lnTo>
                  <a:lnTo>
                    <a:pt x="0" y="900806"/>
                  </a:lnTo>
                  <a:close/>
                </a:path>
              </a:pathLst>
            </a:custGeom>
            <a:solidFill>
              <a:srgbClr val="659687"/>
            </a:solidFill>
            <a:ln cap="sq">
              <a:noFill/>
              <a:prstDash val="solid"/>
              <a:miter/>
            </a:ln>
          </p:spPr>
        </p:sp>
        <p:sp>
          <p:nvSpPr>
            <p:cNvPr name="TextBox 20" id="20"/>
            <p:cNvSpPr txBox="true"/>
            <p:nvPr/>
          </p:nvSpPr>
          <p:spPr>
            <a:xfrm>
              <a:off x="0" y="-38100"/>
              <a:ext cx="446945" cy="938906"/>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6591007" y="8595259"/>
            <a:ext cx="1696993" cy="1696993"/>
          </a:xfrm>
          <a:custGeom>
            <a:avLst/>
            <a:gdLst/>
            <a:ahLst/>
            <a:cxnLst/>
            <a:rect r="r" b="b" t="t" l="l"/>
            <a:pathLst>
              <a:path h="1696993" w="1696993">
                <a:moveTo>
                  <a:pt x="0" y="0"/>
                </a:moveTo>
                <a:lnTo>
                  <a:pt x="1696993" y="0"/>
                </a:lnTo>
                <a:lnTo>
                  <a:pt x="1696993" y="1696993"/>
                </a:lnTo>
                <a:lnTo>
                  <a:pt x="0" y="1696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856409" y="7540914"/>
            <a:ext cx="4982366" cy="1042206"/>
          </a:xfrm>
          <a:prstGeom prst="rect">
            <a:avLst/>
          </a:prstGeom>
        </p:spPr>
        <p:txBody>
          <a:bodyPr anchor="t" rtlCol="false" tIns="0" lIns="0" bIns="0" rIns="0">
            <a:spAutoFit/>
          </a:bodyPr>
          <a:lstStyle/>
          <a:p>
            <a:pPr algn="ctr">
              <a:lnSpc>
                <a:spcPts val="2729"/>
              </a:lnSpc>
            </a:pPr>
            <a:r>
              <a:rPr lang="en-US" sz="1949">
                <a:solidFill>
                  <a:srgbClr val="47695E"/>
                </a:solidFill>
                <a:latin typeface="DejaVu Serif Bold"/>
              </a:rPr>
              <a:t>Samed Mustafa Baştürk 200205028</a:t>
            </a:r>
          </a:p>
          <a:p>
            <a:pPr algn="ctr">
              <a:lnSpc>
                <a:spcPts val="2729"/>
              </a:lnSpc>
            </a:pPr>
            <a:r>
              <a:rPr lang="en-US" sz="1949">
                <a:solidFill>
                  <a:srgbClr val="47695E"/>
                </a:solidFill>
                <a:latin typeface="DejaVu Serif Bold"/>
              </a:rPr>
              <a:t>Faruk Emre Göl 200205016</a:t>
            </a:r>
          </a:p>
          <a:p>
            <a:pPr algn="ctr">
              <a:lnSpc>
                <a:spcPts val="2729"/>
              </a:lnSpc>
            </a:pPr>
            <a:r>
              <a:rPr lang="en-US" sz="1949">
                <a:solidFill>
                  <a:srgbClr val="47695E"/>
                </a:solidFill>
                <a:latin typeface="DejaVu Serif Bold"/>
              </a:rPr>
              <a:t>Onur Sağdıç 200205057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BAD5DB"/>
        </a:solidFill>
      </p:bgPr>
    </p:bg>
    <p:spTree>
      <p:nvGrpSpPr>
        <p:cNvPr id="1" name=""/>
        <p:cNvGrpSpPr/>
        <p:nvPr/>
      </p:nvGrpSpPr>
      <p:grpSpPr>
        <a:xfrm>
          <a:off x="0" y="0"/>
          <a:ext cx="0" cy="0"/>
          <a:chOff x="0" y="0"/>
          <a:chExt cx="0" cy="0"/>
        </a:xfrm>
      </p:grpSpPr>
      <p:grpSp>
        <p:nvGrpSpPr>
          <p:cNvPr name="Group 2" id="2"/>
          <p:cNvGrpSpPr/>
          <p:nvPr/>
        </p:nvGrpSpPr>
        <p:grpSpPr>
          <a:xfrm rot="0">
            <a:off x="1145701" y="1816805"/>
            <a:ext cx="6112422" cy="4089571"/>
            <a:chOff x="0" y="0"/>
            <a:chExt cx="1441561" cy="964489"/>
          </a:xfrm>
        </p:grpSpPr>
        <p:sp>
          <p:nvSpPr>
            <p:cNvPr name="Freeform 3" id="3"/>
            <p:cNvSpPr/>
            <p:nvPr/>
          </p:nvSpPr>
          <p:spPr>
            <a:xfrm flipH="false" flipV="false" rot="0">
              <a:off x="0" y="0"/>
              <a:ext cx="1441561" cy="964489"/>
            </a:xfrm>
            <a:custGeom>
              <a:avLst/>
              <a:gdLst/>
              <a:ahLst/>
              <a:cxnLst/>
              <a:rect r="r" b="b" t="t" l="l"/>
              <a:pathLst>
                <a:path h="964489" w="1441561">
                  <a:moveTo>
                    <a:pt x="0" y="0"/>
                  </a:moveTo>
                  <a:lnTo>
                    <a:pt x="1441561" y="0"/>
                  </a:lnTo>
                  <a:lnTo>
                    <a:pt x="1441561" y="964489"/>
                  </a:lnTo>
                  <a:lnTo>
                    <a:pt x="0" y="964489"/>
                  </a:lnTo>
                  <a:close/>
                </a:path>
              </a:pathLst>
            </a:custGeom>
            <a:solidFill>
              <a:srgbClr val="F2CF4E"/>
            </a:solidFill>
            <a:ln w="28575" cap="sq">
              <a:solidFill>
                <a:srgbClr val="000000"/>
              </a:solidFill>
              <a:prstDash val="solid"/>
              <a:miter/>
            </a:ln>
          </p:spPr>
        </p:sp>
        <p:sp>
          <p:nvSpPr>
            <p:cNvPr name="TextBox 4" id="4"/>
            <p:cNvSpPr txBox="true"/>
            <p:nvPr/>
          </p:nvSpPr>
          <p:spPr>
            <a:xfrm>
              <a:off x="0" y="-38100"/>
              <a:ext cx="1441561" cy="100258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145701" y="6103912"/>
            <a:ext cx="6112422" cy="4089571"/>
            <a:chOff x="0" y="0"/>
            <a:chExt cx="1441561" cy="964489"/>
          </a:xfrm>
        </p:grpSpPr>
        <p:sp>
          <p:nvSpPr>
            <p:cNvPr name="Freeform 6" id="6"/>
            <p:cNvSpPr/>
            <p:nvPr/>
          </p:nvSpPr>
          <p:spPr>
            <a:xfrm flipH="false" flipV="false" rot="0">
              <a:off x="0" y="0"/>
              <a:ext cx="1441561" cy="964489"/>
            </a:xfrm>
            <a:custGeom>
              <a:avLst/>
              <a:gdLst/>
              <a:ahLst/>
              <a:cxnLst/>
              <a:rect r="r" b="b" t="t" l="l"/>
              <a:pathLst>
                <a:path h="964489" w="1441561">
                  <a:moveTo>
                    <a:pt x="0" y="0"/>
                  </a:moveTo>
                  <a:lnTo>
                    <a:pt x="1441561" y="0"/>
                  </a:lnTo>
                  <a:lnTo>
                    <a:pt x="1441561" y="964489"/>
                  </a:lnTo>
                  <a:lnTo>
                    <a:pt x="0" y="964489"/>
                  </a:lnTo>
                  <a:close/>
                </a:path>
              </a:pathLst>
            </a:custGeom>
            <a:solidFill>
              <a:srgbClr val="F2CF4E"/>
            </a:solidFill>
            <a:ln w="28575" cap="sq">
              <a:solidFill>
                <a:srgbClr val="000000"/>
              </a:solidFill>
              <a:prstDash val="solid"/>
              <a:miter/>
            </a:ln>
          </p:spPr>
        </p:sp>
        <p:sp>
          <p:nvSpPr>
            <p:cNvPr name="TextBox 7" id="7"/>
            <p:cNvSpPr txBox="true"/>
            <p:nvPr/>
          </p:nvSpPr>
          <p:spPr>
            <a:xfrm>
              <a:off x="0" y="-38100"/>
              <a:ext cx="1441561" cy="1002589"/>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146878" y="1816805"/>
            <a:ext cx="6112422" cy="4089571"/>
            <a:chOff x="0" y="0"/>
            <a:chExt cx="1441561" cy="964489"/>
          </a:xfrm>
        </p:grpSpPr>
        <p:sp>
          <p:nvSpPr>
            <p:cNvPr name="Freeform 9" id="9"/>
            <p:cNvSpPr/>
            <p:nvPr/>
          </p:nvSpPr>
          <p:spPr>
            <a:xfrm flipH="false" flipV="false" rot="0">
              <a:off x="0" y="0"/>
              <a:ext cx="1441561" cy="964489"/>
            </a:xfrm>
            <a:custGeom>
              <a:avLst/>
              <a:gdLst/>
              <a:ahLst/>
              <a:cxnLst/>
              <a:rect r="r" b="b" t="t" l="l"/>
              <a:pathLst>
                <a:path h="964489" w="1441561">
                  <a:moveTo>
                    <a:pt x="0" y="0"/>
                  </a:moveTo>
                  <a:lnTo>
                    <a:pt x="1441561" y="0"/>
                  </a:lnTo>
                  <a:lnTo>
                    <a:pt x="1441561" y="964489"/>
                  </a:lnTo>
                  <a:lnTo>
                    <a:pt x="0" y="964489"/>
                  </a:lnTo>
                  <a:close/>
                </a:path>
              </a:pathLst>
            </a:custGeom>
            <a:solidFill>
              <a:srgbClr val="F2CF4E"/>
            </a:solidFill>
            <a:ln w="28575" cap="sq">
              <a:solidFill>
                <a:srgbClr val="000000"/>
              </a:solidFill>
              <a:prstDash val="solid"/>
              <a:miter/>
            </a:ln>
          </p:spPr>
        </p:sp>
        <p:sp>
          <p:nvSpPr>
            <p:cNvPr name="TextBox 10" id="10"/>
            <p:cNvSpPr txBox="true"/>
            <p:nvPr/>
          </p:nvSpPr>
          <p:spPr>
            <a:xfrm>
              <a:off x="0" y="-38100"/>
              <a:ext cx="1441561" cy="1002589"/>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146878" y="6103912"/>
            <a:ext cx="6112422" cy="4089571"/>
            <a:chOff x="0" y="0"/>
            <a:chExt cx="1441561" cy="964489"/>
          </a:xfrm>
        </p:grpSpPr>
        <p:sp>
          <p:nvSpPr>
            <p:cNvPr name="Freeform 12" id="12"/>
            <p:cNvSpPr/>
            <p:nvPr/>
          </p:nvSpPr>
          <p:spPr>
            <a:xfrm flipH="false" flipV="false" rot="0">
              <a:off x="0" y="0"/>
              <a:ext cx="1441561" cy="964489"/>
            </a:xfrm>
            <a:custGeom>
              <a:avLst/>
              <a:gdLst/>
              <a:ahLst/>
              <a:cxnLst/>
              <a:rect r="r" b="b" t="t" l="l"/>
              <a:pathLst>
                <a:path h="964489" w="1441561">
                  <a:moveTo>
                    <a:pt x="0" y="0"/>
                  </a:moveTo>
                  <a:lnTo>
                    <a:pt x="1441561" y="0"/>
                  </a:lnTo>
                  <a:lnTo>
                    <a:pt x="1441561" y="964489"/>
                  </a:lnTo>
                  <a:lnTo>
                    <a:pt x="0" y="964489"/>
                  </a:lnTo>
                  <a:close/>
                </a:path>
              </a:pathLst>
            </a:custGeom>
            <a:solidFill>
              <a:srgbClr val="F2CF4E"/>
            </a:solidFill>
            <a:ln w="28575" cap="sq">
              <a:solidFill>
                <a:srgbClr val="000000"/>
              </a:solidFill>
              <a:prstDash val="solid"/>
              <a:miter/>
            </a:ln>
          </p:spPr>
        </p:sp>
        <p:sp>
          <p:nvSpPr>
            <p:cNvPr name="TextBox 13" id="13"/>
            <p:cNvSpPr txBox="true"/>
            <p:nvPr/>
          </p:nvSpPr>
          <p:spPr>
            <a:xfrm>
              <a:off x="0" y="-38100"/>
              <a:ext cx="1441561" cy="100258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176990" y="2276957"/>
            <a:ext cx="6049844" cy="3169268"/>
          </a:xfrm>
          <a:custGeom>
            <a:avLst/>
            <a:gdLst/>
            <a:ahLst/>
            <a:cxnLst/>
            <a:rect r="r" b="b" t="t" l="l"/>
            <a:pathLst>
              <a:path h="3169268" w="6049844">
                <a:moveTo>
                  <a:pt x="0" y="0"/>
                </a:moveTo>
                <a:lnTo>
                  <a:pt x="6049844" y="0"/>
                </a:lnTo>
                <a:lnTo>
                  <a:pt x="6049844" y="3169268"/>
                </a:lnTo>
                <a:lnTo>
                  <a:pt x="0" y="3169268"/>
                </a:lnTo>
                <a:lnTo>
                  <a:pt x="0" y="0"/>
                </a:lnTo>
                <a:close/>
              </a:path>
            </a:pathLst>
          </a:custGeom>
          <a:blipFill>
            <a:blip r:embed="rId2"/>
            <a:stretch>
              <a:fillRect l="0" t="0" r="0" b="0"/>
            </a:stretch>
          </a:blipFill>
        </p:spPr>
      </p:sp>
      <p:sp>
        <p:nvSpPr>
          <p:cNvPr name="Freeform 15" id="15"/>
          <p:cNvSpPr/>
          <p:nvPr/>
        </p:nvSpPr>
        <p:spPr>
          <a:xfrm flipH="false" flipV="false" rot="0">
            <a:off x="11212574" y="2249504"/>
            <a:ext cx="5981030" cy="3224173"/>
          </a:xfrm>
          <a:custGeom>
            <a:avLst/>
            <a:gdLst/>
            <a:ahLst/>
            <a:cxnLst/>
            <a:rect r="r" b="b" t="t" l="l"/>
            <a:pathLst>
              <a:path h="3224173" w="5981030">
                <a:moveTo>
                  <a:pt x="0" y="0"/>
                </a:moveTo>
                <a:lnTo>
                  <a:pt x="5981030" y="0"/>
                </a:lnTo>
                <a:lnTo>
                  <a:pt x="5981030" y="3224174"/>
                </a:lnTo>
                <a:lnTo>
                  <a:pt x="0" y="3224174"/>
                </a:lnTo>
                <a:lnTo>
                  <a:pt x="0" y="0"/>
                </a:lnTo>
                <a:close/>
              </a:path>
            </a:pathLst>
          </a:custGeom>
          <a:blipFill>
            <a:blip r:embed="rId3"/>
            <a:stretch>
              <a:fillRect l="0" t="0" r="0" b="0"/>
            </a:stretch>
          </a:blipFill>
        </p:spPr>
      </p:sp>
      <p:sp>
        <p:nvSpPr>
          <p:cNvPr name="Freeform 16" id="16"/>
          <p:cNvSpPr/>
          <p:nvPr/>
        </p:nvSpPr>
        <p:spPr>
          <a:xfrm flipH="false" flipV="false" rot="0">
            <a:off x="1176990" y="6685392"/>
            <a:ext cx="6049844" cy="2926612"/>
          </a:xfrm>
          <a:custGeom>
            <a:avLst/>
            <a:gdLst/>
            <a:ahLst/>
            <a:cxnLst/>
            <a:rect r="r" b="b" t="t" l="l"/>
            <a:pathLst>
              <a:path h="2926612" w="6049844">
                <a:moveTo>
                  <a:pt x="0" y="0"/>
                </a:moveTo>
                <a:lnTo>
                  <a:pt x="6049844" y="0"/>
                </a:lnTo>
                <a:lnTo>
                  <a:pt x="6049844" y="2926612"/>
                </a:lnTo>
                <a:lnTo>
                  <a:pt x="0" y="2926612"/>
                </a:lnTo>
                <a:lnTo>
                  <a:pt x="0" y="0"/>
                </a:lnTo>
                <a:close/>
              </a:path>
            </a:pathLst>
          </a:custGeom>
          <a:blipFill>
            <a:blip r:embed="rId4"/>
            <a:stretch>
              <a:fillRect l="0" t="0" r="0" b="0"/>
            </a:stretch>
          </a:blipFill>
        </p:spPr>
      </p:sp>
      <p:sp>
        <p:nvSpPr>
          <p:cNvPr name="Freeform 17" id="17"/>
          <p:cNvSpPr/>
          <p:nvPr/>
        </p:nvSpPr>
        <p:spPr>
          <a:xfrm flipH="false" flipV="false" rot="0">
            <a:off x="11146878" y="6685392"/>
            <a:ext cx="6139149" cy="3026995"/>
          </a:xfrm>
          <a:custGeom>
            <a:avLst/>
            <a:gdLst/>
            <a:ahLst/>
            <a:cxnLst/>
            <a:rect r="r" b="b" t="t" l="l"/>
            <a:pathLst>
              <a:path h="3026995" w="6139149">
                <a:moveTo>
                  <a:pt x="0" y="0"/>
                </a:moveTo>
                <a:lnTo>
                  <a:pt x="6139149" y="0"/>
                </a:lnTo>
                <a:lnTo>
                  <a:pt x="6139149" y="3026995"/>
                </a:lnTo>
                <a:lnTo>
                  <a:pt x="0" y="3026995"/>
                </a:lnTo>
                <a:lnTo>
                  <a:pt x="0" y="0"/>
                </a:lnTo>
                <a:close/>
              </a:path>
            </a:pathLst>
          </a:custGeom>
          <a:blipFill>
            <a:blip r:embed="rId5"/>
            <a:stretch>
              <a:fillRect l="0" t="0" r="0" b="0"/>
            </a:stretch>
          </a:blipFill>
        </p:spPr>
      </p:sp>
      <p:sp>
        <p:nvSpPr>
          <p:cNvPr name="TextBox 18" id="18"/>
          <p:cNvSpPr txBox="true"/>
          <p:nvPr/>
        </p:nvSpPr>
        <p:spPr>
          <a:xfrm rot="0">
            <a:off x="3776363" y="535934"/>
            <a:ext cx="10502724" cy="779192"/>
          </a:xfrm>
          <a:prstGeom prst="rect">
            <a:avLst/>
          </a:prstGeom>
        </p:spPr>
        <p:txBody>
          <a:bodyPr anchor="t" rtlCol="false" tIns="0" lIns="0" bIns="0" rIns="0">
            <a:spAutoFit/>
          </a:bodyPr>
          <a:lstStyle/>
          <a:p>
            <a:pPr algn="ctr">
              <a:lnSpc>
                <a:spcPts val="5819"/>
              </a:lnSpc>
            </a:pPr>
            <a:r>
              <a:rPr lang="en-US" sz="5819">
                <a:solidFill>
                  <a:srgbClr val="000000"/>
                </a:solidFill>
                <a:latin typeface="Muli Heavy"/>
              </a:rPr>
              <a:t>Simülasyon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00" y="4143133"/>
            <a:ext cx="9144000" cy="6313459"/>
            <a:chOff x="0" y="0"/>
            <a:chExt cx="2408296" cy="1662804"/>
          </a:xfrm>
        </p:grpSpPr>
        <p:sp>
          <p:nvSpPr>
            <p:cNvPr name="Freeform 3" id="3"/>
            <p:cNvSpPr/>
            <p:nvPr/>
          </p:nvSpPr>
          <p:spPr>
            <a:xfrm flipH="false" flipV="false" rot="0">
              <a:off x="0" y="0"/>
              <a:ext cx="2408296" cy="1662804"/>
            </a:xfrm>
            <a:custGeom>
              <a:avLst/>
              <a:gdLst/>
              <a:ahLst/>
              <a:cxnLst/>
              <a:rect r="r" b="b" t="t" l="l"/>
              <a:pathLst>
                <a:path h="1662804" w="2408296">
                  <a:moveTo>
                    <a:pt x="0" y="0"/>
                  </a:moveTo>
                  <a:lnTo>
                    <a:pt x="2408296" y="0"/>
                  </a:lnTo>
                  <a:lnTo>
                    <a:pt x="2408296" y="1662804"/>
                  </a:lnTo>
                  <a:lnTo>
                    <a:pt x="0" y="1662804"/>
                  </a:lnTo>
                  <a:close/>
                </a:path>
              </a:pathLst>
            </a:custGeom>
            <a:solidFill>
              <a:srgbClr val="47695E"/>
            </a:solidFill>
            <a:ln w="28575" cap="sq">
              <a:solidFill>
                <a:srgbClr val="000000"/>
              </a:solidFill>
              <a:prstDash val="solid"/>
              <a:miter/>
            </a:ln>
          </p:spPr>
        </p:sp>
        <p:sp>
          <p:nvSpPr>
            <p:cNvPr name="TextBox 4" id="4"/>
            <p:cNvSpPr txBox="true"/>
            <p:nvPr/>
          </p:nvSpPr>
          <p:spPr>
            <a:xfrm>
              <a:off x="0" y="-38100"/>
              <a:ext cx="2408296" cy="170090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3097" y="4268585"/>
            <a:ext cx="6062555" cy="6062555"/>
          </a:xfrm>
          <a:custGeom>
            <a:avLst/>
            <a:gdLst/>
            <a:ahLst/>
            <a:cxnLst/>
            <a:rect r="r" b="b" t="t" l="l"/>
            <a:pathLst>
              <a:path h="6062555" w="6062555">
                <a:moveTo>
                  <a:pt x="0" y="0"/>
                </a:moveTo>
                <a:lnTo>
                  <a:pt x="6062556" y="0"/>
                </a:lnTo>
                <a:lnTo>
                  <a:pt x="6062556" y="6062555"/>
                </a:lnTo>
                <a:lnTo>
                  <a:pt x="0" y="606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8100" y="-117088"/>
            <a:ext cx="9144000" cy="4341533"/>
            <a:chOff x="0" y="0"/>
            <a:chExt cx="2408296" cy="1143449"/>
          </a:xfrm>
        </p:grpSpPr>
        <p:sp>
          <p:nvSpPr>
            <p:cNvPr name="Freeform 7" id="7"/>
            <p:cNvSpPr/>
            <p:nvPr/>
          </p:nvSpPr>
          <p:spPr>
            <a:xfrm flipH="false" flipV="false" rot="0">
              <a:off x="0" y="0"/>
              <a:ext cx="2408296" cy="1143449"/>
            </a:xfrm>
            <a:custGeom>
              <a:avLst/>
              <a:gdLst/>
              <a:ahLst/>
              <a:cxnLst/>
              <a:rect r="r" b="b" t="t" l="l"/>
              <a:pathLst>
                <a:path h="1143449" w="2408296">
                  <a:moveTo>
                    <a:pt x="0" y="0"/>
                  </a:moveTo>
                  <a:lnTo>
                    <a:pt x="2408296" y="0"/>
                  </a:lnTo>
                  <a:lnTo>
                    <a:pt x="2408296" y="1143449"/>
                  </a:lnTo>
                  <a:lnTo>
                    <a:pt x="0" y="1143449"/>
                  </a:lnTo>
                  <a:close/>
                </a:path>
              </a:pathLst>
            </a:custGeom>
            <a:solidFill>
              <a:srgbClr val="ACC6B8"/>
            </a:solidFill>
            <a:ln w="28575" cap="sq">
              <a:solidFill>
                <a:srgbClr val="000000"/>
              </a:solidFill>
              <a:prstDash val="solid"/>
              <a:miter/>
            </a:ln>
          </p:spPr>
        </p:sp>
        <p:sp>
          <p:nvSpPr>
            <p:cNvPr name="TextBox 8" id="8"/>
            <p:cNvSpPr txBox="true"/>
            <p:nvPr/>
          </p:nvSpPr>
          <p:spPr>
            <a:xfrm>
              <a:off x="0" y="-38100"/>
              <a:ext cx="2408296" cy="11815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35384" y="1085850"/>
            <a:ext cx="6577982" cy="1795780"/>
          </a:xfrm>
          <a:prstGeom prst="rect">
            <a:avLst/>
          </a:prstGeom>
        </p:spPr>
        <p:txBody>
          <a:bodyPr anchor="t" rtlCol="false" tIns="0" lIns="0" bIns="0" rIns="0">
            <a:spAutoFit/>
          </a:bodyPr>
          <a:lstStyle/>
          <a:p>
            <a:pPr algn="ctr">
              <a:lnSpc>
                <a:spcPts val="7039"/>
              </a:lnSpc>
            </a:pPr>
            <a:r>
              <a:rPr lang="en-US" sz="6399">
                <a:solidFill>
                  <a:srgbClr val="000000"/>
                </a:solidFill>
                <a:latin typeface="Muli Heavy"/>
              </a:rPr>
              <a:t>Sayısal Simülasyon</a:t>
            </a:r>
          </a:p>
        </p:txBody>
      </p:sp>
      <p:sp>
        <p:nvSpPr>
          <p:cNvPr name="TextBox 10" id="10"/>
          <p:cNvSpPr txBox="true"/>
          <p:nvPr/>
        </p:nvSpPr>
        <p:spPr>
          <a:xfrm rot="0">
            <a:off x="10044048" y="2429192"/>
            <a:ext cx="7215252" cy="537146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uli"/>
              </a:rPr>
              <a:t>Zemin yapılarını baz alarak yaptığımız hesaplamalar sonucu, hesaplama ve tahmin işlemini 100 kez tekrarladıktan sonra elimize geçen enlem-boylam noktasında oluşacak olan depremin, parametreler doğrultusunda oluşturduğu etkiler gözlemlenebilmektedir.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8100" y="4143133"/>
            <a:ext cx="9144000" cy="6313459"/>
            <a:chOff x="0" y="0"/>
            <a:chExt cx="2408296" cy="1662804"/>
          </a:xfrm>
        </p:grpSpPr>
        <p:sp>
          <p:nvSpPr>
            <p:cNvPr name="Freeform 3" id="3"/>
            <p:cNvSpPr/>
            <p:nvPr/>
          </p:nvSpPr>
          <p:spPr>
            <a:xfrm flipH="false" flipV="false" rot="0">
              <a:off x="0" y="0"/>
              <a:ext cx="2408296" cy="1662804"/>
            </a:xfrm>
            <a:custGeom>
              <a:avLst/>
              <a:gdLst/>
              <a:ahLst/>
              <a:cxnLst/>
              <a:rect r="r" b="b" t="t" l="l"/>
              <a:pathLst>
                <a:path h="1662804" w="2408296">
                  <a:moveTo>
                    <a:pt x="0" y="0"/>
                  </a:moveTo>
                  <a:lnTo>
                    <a:pt x="2408296" y="0"/>
                  </a:lnTo>
                  <a:lnTo>
                    <a:pt x="2408296" y="1662804"/>
                  </a:lnTo>
                  <a:lnTo>
                    <a:pt x="0" y="1662804"/>
                  </a:lnTo>
                  <a:close/>
                </a:path>
              </a:pathLst>
            </a:custGeom>
            <a:solidFill>
              <a:srgbClr val="47695E"/>
            </a:solidFill>
            <a:ln w="28575" cap="sq">
              <a:solidFill>
                <a:srgbClr val="000000"/>
              </a:solidFill>
              <a:prstDash val="solid"/>
              <a:miter/>
            </a:ln>
          </p:spPr>
        </p:sp>
        <p:sp>
          <p:nvSpPr>
            <p:cNvPr name="TextBox 4" id="4"/>
            <p:cNvSpPr txBox="true"/>
            <p:nvPr/>
          </p:nvSpPr>
          <p:spPr>
            <a:xfrm>
              <a:off x="0" y="-38100"/>
              <a:ext cx="2408296" cy="170090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93097" y="4268585"/>
            <a:ext cx="6062555" cy="6062555"/>
          </a:xfrm>
          <a:custGeom>
            <a:avLst/>
            <a:gdLst/>
            <a:ahLst/>
            <a:cxnLst/>
            <a:rect r="r" b="b" t="t" l="l"/>
            <a:pathLst>
              <a:path h="6062555" w="6062555">
                <a:moveTo>
                  <a:pt x="0" y="0"/>
                </a:moveTo>
                <a:lnTo>
                  <a:pt x="6062556" y="0"/>
                </a:lnTo>
                <a:lnTo>
                  <a:pt x="6062556" y="6062555"/>
                </a:lnTo>
                <a:lnTo>
                  <a:pt x="0" y="6062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38100" y="-117088"/>
            <a:ext cx="9144000" cy="4341533"/>
            <a:chOff x="0" y="0"/>
            <a:chExt cx="2408296" cy="1143449"/>
          </a:xfrm>
        </p:grpSpPr>
        <p:sp>
          <p:nvSpPr>
            <p:cNvPr name="Freeform 7" id="7"/>
            <p:cNvSpPr/>
            <p:nvPr/>
          </p:nvSpPr>
          <p:spPr>
            <a:xfrm flipH="false" flipV="false" rot="0">
              <a:off x="0" y="0"/>
              <a:ext cx="2408296" cy="1143449"/>
            </a:xfrm>
            <a:custGeom>
              <a:avLst/>
              <a:gdLst/>
              <a:ahLst/>
              <a:cxnLst/>
              <a:rect r="r" b="b" t="t" l="l"/>
              <a:pathLst>
                <a:path h="1143449" w="2408296">
                  <a:moveTo>
                    <a:pt x="0" y="0"/>
                  </a:moveTo>
                  <a:lnTo>
                    <a:pt x="2408296" y="0"/>
                  </a:lnTo>
                  <a:lnTo>
                    <a:pt x="2408296" y="1143449"/>
                  </a:lnTo>
                  <a:lnTo>
                    <a:pt x="0" y="1143449"/>
                  </a:lnTo>
                  <a:close/>
                </a:path>
              </a:pathLst>
            </a:custGeom>
            <a:solidFill>
              <a:srgbClr val="ACC6B8"/>
            </a:solidFill>
            <a:ln w="28575" cap="sq">
              <a:solidFill>
                <a:srgbClr val="000000"/>
              </a:solidFill>
              <a:prstDash val="solid"/>
              <a:miter/>
            </a:ln>
          </p:spPr>
        </p:sp>
        <p:sp>
          <p:nvSpPr>
            <p:cNvPr name="TextBox 8" id="8"/>
            <p:cNvSpPr txBox="true"/>
            <p:nvPr/>
          </p:nvSpPr>
          <p:spPr>
            <a:xfrm>
              <a:off x="0" y="-38100"/>
              <a:ext cx="2408296" cy="118154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235384" y="1085850"/>
            <a:ext cx="6577982" cy="1795780"/>
          </a:xfrm>
          <a:prstGeom prst="rect">
            <a:avLst/>
          </a:prstGeom>
        </p:spPr>
        <p:txBody>
          <a:bodyPr anchor="t" rtlCol="false" tIns="0" lIns="0" bIns="0" rIns="0">
            <a:spAutoFit/>
          </a:bodyPr>
          <a:lstStyle/>
          <a:p>
            <a:pPr algn="ctr">
              <a:lnSpc>
                <a:spcPts val="7039"/>
              </a:lnSpc>
            </a:pPr>
            <a:r>
              <a:rPr lang="en-US" sz="6399">
                <a:solidFill>
                  <a:srgbClr val="000000"/>
                </a:solidFill>
                <a:latin typeface="Muli Heavy"/>
              </a:rPr>
              <a:t>Görsel Simülasyon</a:t>
            </a:r>
          </a:p>
        </p:txBody>
      </p:sp>
      <p:sp>
        <p:nvSpPr>
          <p:cNvPr name="TextBox 10" id="10"/>
          <p:cNvSpPr txBox="true"/>
          <p:nvPr/>
        </p:nvSpPr>
        <p:spPr>
          <a:xfrm rot="0">
            <a:off x="10044048" y="3029267"/>
            <a:ext cx="7215252" cy="4171315"/>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uli"/>
              </a:rPr>
              <a:t>Sayısal simülasyonumuzda yer alan zemin tiplerini tek tek simülasyona sokarak, ortalama bir İstanbul binasının depreme karşı dayanıklılığının ne şekilde sonuçlanabileceği gözlemlenebilmektedir.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7695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756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5252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0504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1750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58753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83501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767003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5400000">
            <a:off x="1342255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true" flipV="false" rot="0">
            <a:off x="15340061"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2" id="12">
            <a:hlinkClick action="ppaction://media"/>
          </p:cNvPr>
          <p:cNvPicPr>
            <a:picLocks noChangeAspect="true"/>
          </p:cNvPicPr>
          <p:nvPr>
            <a:videoFile r:link="rId23"/>
            <p:extLst>
              <p:ext uri="{DAA4B4D4-6D71-4841-9C94-3DE7FCFB9230}">
                <p14:media xmlns:p14="http://schemas.microsoft.com/office/powerpoint/2010/main" r:embed="rId24"/>
              </p:ext>
            </p:extLst>
          </p:nvPr>
        </p:nvPicPr>
        <p:blipFill>
          <a:blip r:embed="rId22"/>
          <a:srcRect l="185" t="10931" r="1748" b="0"/>
          <a:stretch>
            <a:fillRect/>
          </a:stretch>
        </p:blipFill>
        <p:spPr>
          <a:xfrm flipH="false" flipV="false" rot="0">
            <a:off x="1028700" y="2283827"/>
            <a:ext cx="15665046" cy="8003173"/>
          </a:xfrm>
          <a:prstGeom prst="rect">
            <a:avLst/>
          </a:prstGeom>
        </p:spPr>
      </p:pic>
      <p:sp>
        <p:nvSpPr>
          <p:cNvPr name="TextBox 13" id="13"/>
          <p:cNvSpPr txBox="true"/>
          <p:nvPr/>
        </p:nvSpPr>
        <p:spPr>
          <a:xfrm rot="0">
            <a:off x="1632776" y="1076325"/>
            <a:ext cx="15020717" cy="784225"/>
          </a:xfrm>
          <a:prstGeom prst="rect">
            <a:avLst/>
          </a:prstGeom>
        </p:spPr>
        <p:txBody>
          <a:bodyPr anchor="t" rtlCol="false" tIns="0" lIns="0" bIns="0" rIns="0">
            <a:spAutoFit/>
          </a:bodyPr>
          <a:lstStyle/>
          <a:p>
            <a:pPr algn="ctr">
              <a:lnSpc>
                <a:spcPts val="6050"/>
              </a:lnSpc>
            </a:pPr>
            <a:r>
              <a:rPr lang="en-US" sz="5500">
                <a:solidFill>
                  <a:srgbClr val="FFFFFF"/>
                </a:solidFill>
                <a:latin typeface="Muli Heavy"/>
              </a:rPr>
              <a:t>SIMÜLASYON</a:t>
            </a:r>
          </a:p>
        </p:txBody>
      </p:sp>
      <p:sp>
        <p:nvSpPr>
          <p:cNvPr name="TextBox 14" id="14"/>
          <p:cNvSpPr txBox="true"/>
          <p:nvPr/>
        </p:nvSpPr>
        <p:spPr>
          <a:xfrm rot="0">
            <a:off x="1132743" y="2797018"/>
            <a:ext cx="5404545" cy="3720374"/>
          </a:xfrm>
          <a:prstGeom prst="rect">
            <a:avLst/>
          </a:prstGeom>
        </p:spPr>
        <p:txBody>
          <a:bodyPr anchor="t" rtlCol="false" tIns="0" lIns="0" bIns="0" rIns="0">
            <a:spAutoFit/>
          </a:bodyPr>
          <a:lstStyle/>
          <a:p>
            <a:pPr algn="ctr">
              <a:lnSpc>
                <a:spcPts val="4940"/>
              </a:lnSpc>
            </a:pPr>
            <a:r>
              <a:rPr lang="en-US" sz="3528">
                <a:solidFill>
                  <a:srgbClr val="000000"/>
                </a:solidFill>
                <a:latin typeface="Arimo Bold"/>
              </a:rPr>
              <a:t>7.5 deprem şiddeti</a:t>
            </a:r>
          </a:p>
          <a:p>
            <a:pPr algn="ctr">
              <a:lnSpc>
                <a:spcPts val="4940"/>
              </a:lnSpc>
            </a:pPr>
            <a:r>
              <a:rPr lang="en-US" sz="3528">
                <a:solidFill>
                  <a:srgbClr val="000000"/>
                </a:solidFill>
                <a:latin typeface="Arimo Bold"/>
              </a:rPr>
              <a:t>5-10km derinlik</a:t>
            </a:r>
          </a:p>
          <a:p>
            <a:pPr algn="ctr">
              <a:lnSpc>
                <a:spcPts val="4940"/>
              </a:lnSpc>
            </a:pPr>
            <a:r>
              <a:rPr lang="en-US" sz="3528">
                <a:solidFill>
                  <a:srgbClr val="000000"/>
                </a:solidFill>
                <a:latin typeface="Arimo Bold"/>
              </a:rPr>
              <a:t>30 sn deprem süresi</a:t>
            </a:r>
          </a:p>
          <a:p>
            <a:pPr algn="ctr">
              <a:lnSpc>
                <a:spcPts val="4940"/>
              </a:lnSpc>
            </a:pPr>
            <a:r>
              <a:rPr lang="en-US" sz="3528">
                <a:solidFill>
                  <a:srgbClr val="000000"/>
                </a:solidFill>
                <a:latin typeface="Arimo Bold"/>
              </a:rPr>
              <a:t>orta-çok riskli zemin</a:t>
            </a:r>
          </a:p>
          <a:p>
            <a:pPr algn="ctr">
              <a:lnSpc>
                <a:spcPts val="4940"/>
              </a:lnSpc>
            </a:pPr>
            <a:r>
              <a:rPr lang="en-US" sz="3528">
                <a:solidFill>
                  <a:srgbClr val="000000"/>
                </a:solidFill>
                <a:latin typeface="Arimo Bold"/>
              </a:rPr>
              <a:t>depreme uzaklık 0-100km</a:t>
            </a:r>
          </a:p>
          <a:p>
            <a:pPr algn="ctr">
              <a:lnSpc>
                <a:spcPts val="4940"/>
              </a:lnSpc>
            </a:pPr>
          </a:p>
        </p:txBody>
      </p:sp>
      <p:sp>
        <p:nvSpPr>
          <p:cNvPr name="TextBox 15" id="15"/>
          <p:cNvSpPr txBox="true"/>
          <p:nvPr/>
        </p:nvSpPr>
        <p:spPr>
          <a:xfrm rot="0">
            <a:off x="12019395" y="2207627"/>
            <a:ext cx="4787375" cy="179006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Parametreler simülasyon koduna entegredir!</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7695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756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5252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0504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1750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58753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83501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767003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5400000">
            <a:off x="1342255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true" flipV="false" rot="0">
            <a:off x="15340061"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2" id="12">
            <a:hlinkClick action="ppaction://media"/>
          </p:cNvPr>
          <p:cNvPicPr>
            <a:picLocks noChangeAspect="true"/>
          </p:cNvPicPr>
          <p:nvPr>
            <a:videoFile r:link="rId23"/>
            <p:extLst>
              <p:ext uri="{DAA4B4D4-6D71-4841-9C94-3DE7FCFB9230}">
                <p14:media xmlns:p14="http://schemas.microsoft.com/office/powerpoint/2010/main" r:embed="rId24"/>
              </p:ext>
            </p:extLst>
          </p:nvPr>
        </p:nvPicPr>
        <p:blipFill>
          <a:blip r:embed="rId22"/>
          <a:srcRect l="0" t="3182" r="0" b="3182"/>
          <a:stretch>
            <a:fillRect/>
          </a:stretch>
        </p:blipFill>
        <p:spPr>
          <a:xfrm flipH="false" flipV="false" rot="0">
            <a:off x="1181978" y="2057400"/>
            <a:ext cx="15624792" cy="8229600"/>
          </a:xfrm>
          <a:prstGeom prst="rect">
            <a:avLst/>
          </a:prstGeom>
        </p:spPr>
      </p:pic>
      <p:sp>
        <p:nvSpPr>
          <p:cNvPr name="TextBox 13" id="13"/>
          <p:cNvSpPr txBox="true"/>
          <p:nvPr/>
        </p:nvSpPr>
        <p:spPr>
          <a:xfrm rot="0">
            <a:off x="1632776" y="1076325"/>
            <a:ext cx="15020717" cy="784225"/>
          </a:xfrm>
          <a:prstGeom prst="rect">
            <a:avLst/>
          </a:prstGeom>
        </p:spPr>
        <p:txBody>
          <a:bodyPr anchor="t" rtlCol="false" tIns="0" lIns="0" bIns="0" rIns="0">
            <a:spAutoFit/>
          </a:bodyPr>
          <a:lstStyle/>
          <a:p>
            <a:pPr algn="ctr">
              <a:lnSpc>
                <a:spcPts val="6050"/>
              </a:lnSpc>
            </a:pPr>
            <a:r>
              <a:rPr lang="en-US" sz="5500">
                <a:solidFill>
                  <a:srgbClr val="FFFFFF"/>
                </a:solidFill>
                <a:latin typeface="Muli Heavy"/>
              </a:rPr>
              <a:t>SIMÜLASYON</a:t>
            </a:r>
          </a:p>
        </p:txBody>
      </p:sp>
      <p:sp>
        <p:nvSpPr>
          <p:cNvPr name="TextBox 14" id="14"/>
          <p:cNvSpPr txBox="true"/>
          <p:nvPr/>
        </p:nvSpPr>
        <p:spPr>
          <a:xfrm rot="0">
            <a:off x="1376678" y="2797018"/>
            <a:ext cx="5404545" cy="3720374"/>
          </a:xfrm>
          <a:prstGeom prst="rect">
            <a:avLst/>
          </a:prstGeom>
        </p:spPr>
        <p:txBody>
          <a:bodyPr anchor="t" rtlCol="false" tIns="0" lIns="0" bIns="0" rIns="0">
            <a:spAutoFit/>
          </a:bodyPr>
          <a:lstStyle/>
          <a:p>
            <a:pPr algn="ctr">
              <a:lnSpc>
                <a:spcPts val="4940"/>
              </a:lnSpc>
            </a:pPr>
            <a:r>
              <a:rPr lang="en-US" sz="3528">
                <a:solidFill>
                  <a:srgbClr val="000000"/>
                </a:solidFill>
                <a:latin typeface="Arimo Bold"/>
              </a:rPr>
              <a:t>7.5 deprem şiddeti</a:t>
            </a:r>
          </a:p>
          <a:p>
            <a:pPr algn="ctr">
              <a:lnSpc>
                <a:spcPts val="4940"/>
              </a:lnSpc>
            </a:pPr>
            <a:r>
              <a:rPr lang="en-US" sz="3528">
                <a:solidFill>
                  <a:srgbClr val="000000"/>
                </a:solidFill>
                <a:latin typeface="Arimo Bold"/>
              </a:rPr>
              <a:t>5-10km derinlik</a:t>
            </a:r>
          </a:p>
          <a:p>
            <a:pPr algn="ctr">
              <a:lnSpc>
                <a:spcPts val="4940"/>
              </a:lnSpc>
            </a:pPr>
            <a:r>
              <a:rPr lang="en-US" sz="3528">
                <a:solidFill>
                  <a:srgbClr val="000000"/>
                </a:solidFill>
                <a:latin typeface="Arimo Bold"/>
              </a:rPr>
              <a:t>30 sn deprem süresi</a:t>
            </a:r>
          </a:p>
          <a:p>
            <a:pPr algn="ctr">
              <a:lnSpc>
                <a:spcPts val="4940"/>
              </a:lnSpc>
            </a:pPr>
            <a:r>
              <a:rPr lang="en-US" sz="3528">
                <a:solidFill>
                  <a:srgbClr val="000000"/>
                </a:solidFill>
                <a:latin typeface="Arimo Bold"/>
              </a:rPr>
              <a:t>az-orta riskli zemin</a:t>
            </a:r>
          </a:p>
          <a:p>
            <a:pPr algn="ctr">
              <a:lnSpc>
                <a:spcPts val="4940"/>
              </a:lnSpc>
            </a:pPr>
            <a:r>
              <a:rPr lang="en-US" sz="3528">
                <a:solidFill>
                  <a:srgbClr val="000000"/>
                </a:solidFill>
                <a:latin typeface="Arimo Bold"/>
              </a:rPr>
              <a:t>depreme uzaklık 0-100km</a:t>
            </a:r>
          </a:p>
          <a:p>
            <a:pPr algn="ctr">
              <a:lnSpc>
                <a:spcPts val="4940"/>
              </a:lnSpc>
            </a:pPr>
          </a:p>
        </p:txBody>
      </p:sp>
      <p:sp>
        <p:nvSpPr>
          <p:cNvPr name="TextBox 15" id="15"/>
          <p:cNvSpPr txBox="true"/>
          <p:nvPr/>
        </p:nvSpPr>
        <p:spPr>
          <a:xfrm rot="0">
            <a:off x="12019395" y="2207627"/>
            <a:ext cx="4787375" cy="179006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Parametreler simülasyon koduna entegredir!</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47695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25756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5252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0504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91750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9587538"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3835015"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7670030"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5400000">
            <a:off x="13422553" y="0"/>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true" flipV="false" rot="0">
            <a:off x="15340061" y="0"/>
            <a:ext cx="1028700" cy="1028700"/>
          </a:xfrm>
          <a:custGeom>
            <a:avLst/>
            <a:gdLst/>
            <a:ahLst/>
            <a:cxnLst/>
            <a:rect r="r" b="b" t="t" l="l"/>
            <a:pathLst>
              <a:path h="1028700" w="1028700">
                <a:moveTo>
                  <a:pt x="1028700" y="0"/>
                </a:moveTo>
                <a:lnTo>
                  <a:pt x="0" y="0"/>
                </a:lnTo>
                <a:lnTo>
                  <a:pt x="0" y="1028700"/>
                </a:lnTo>
                <a:lnTo>
                  <a:pt x="1028700" y="1028700"/>
                </a:lnTo>
                <a:lnTo>
                  <a:pt x="102870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pic>
        <p:nvPicPr>
          <p:cNvPr name="Picture 12" id="12">
            <a:hlinkClick action="ppaction://media"/>
          </p:cNvPr>
          <p:cNvPicPr>
            <a:picLocks noChangeAspect="true"/>
          </p:cNvPicPr>
          <p:nvPr>
            <a:videoFile r:link="rId23"/>
            <p:extLst>
              <p:ext uri="{DAA4B4D4-6D71-4841-9C94-3DE7FCFB9230}">
                <p14:media xmlns:p14="http://schemas.microsoft.com/office/powerpoint/2010/main" r:embed="rId24"/>
              </p:ext>
            </p:extLst>
          </p:nvPr>
        </p:nvPicPr>
        <p:blipFill>
          <a:blip r:embed="rId22"/>
          <a:srcRect l="0" t="770" r="0" b="770"/>
          <a:stretch>
            <a:fillRect/>
          </a:stretch>
        </p:blipFill>
        <p:spPr>
          <a:xfrm flipH="false" flipV="false" rot="0">
            <a:off x="1509397" y="2057400"/>
            <a:ext cx="14859364" cy="8229600"/>
          </a:xfrm>
          <a:prstGeom prst="rect">
            <a:avLst/>
          </a:prstGeom>
        </p:spPr>
      </p:pic>
      <p:sp>
        <p:nvSpPr>
          <p:cNvPr name="TextBox 13" id="13"/>
          <p:cNvSpPr txBox="true"/>
          <p:nvPr/>
        </p:nvSpPr>
        <p:spPr>
          <a:xfrm rot="0">
            <a:off x="1632776" y="1076325"/>
            <a:ext cx="15020717" cy="784225"/>
          </a:xfrm>
          <a:prstGeom prst="rect">
            <a:avLst/>
          </a:prstGeom>
        </p:spPr>
        <p:txBody>
          <a:bodyPr anchor="t" rtlCol="false" tIns="0" lIns="0" bIns="0" rIns="0">
            <a:spAutoFit/>
          </a:bodyPr>
          <a:lstStyle/>
          <a:p>
            <a:pPr algn="ctr">
              <a:lnSpc>
                <a:spcPts val="6050"/>
              </a:lnSpc>
            </a:pPr>
            <a:r>
              <a:rPr lang="en-US" sz="5500">
                <a:solidFill>
                  <a:srgbClr val="FFFFFF"/>
                </a:solidFill>
                <a:latin typeface="Muli Heavy"/>
              </a:rPr>
              <a:t>SIMÜLASYON</a:t>
            </a:r>
          </a:p>
        </p:txBody>
      </p:sp>
      <p:sp>
        <p:nvSpPr>
          <p:cNvPr name="TextBox 14" id="14"/>
          <p:cNvSpPr txBox="true"/>
          <p:nvPr/>
        </p:nvSpPr>
        <p:spPr>
          <a:xfrm rot="0">
            <a:off x="1647093" y="2813372"/>
            <a:ext cx="5404545" cy="3720374"/>
          </a:xfrm>
          <a:prstGeom prst="rect">
            <a:avLst/>
          </a:prstGeom>
        </p:spPr>
        <p:txBody>
          <a:bodyPr anchor="t" rtlCol="false" tIns="0" lIns="0" bIns="0" rIns="0">
            <a:spAutoFit/>
          </a:bodyPr>
          <a:lstStyle/>
          <a:p>
            <a:pPr algn="ctr">
              <a:lnSpc>
                <a:spcPts val="4940"/>
              </a:lnSpc>
            </a:pPr>
            <a:r>
              <a:rPr lang="en-US" sz="3528">
                <a:solidFill>
                  <a:srgbClr val="000000"/>
                </a:solidFill>
                <a:latin typeface="Arimo Bold"/>
              </a:rPr>
              <a:t>7.5 deprem şiddeti</a:t>
            </a:r>
          </a:p>
          <a:p>
            <a:pPr algn="ctr">
              <a:lnSpc>
                <a:spcPts val="4940"/>
              </a:lnSpc>
            </a:pPr>
            <a:r>
              <a:rPr lang="en-US" sz="3528">
                <a:solidFill>
                  <a:srgbClr val="000000"/>
                </a:solidFill>
                <a:latin typeface="Arimo Bold"/>
              </a:rPr>
              <a:t>5-10km derinlik</a:t>
            </a:r>
          </a:p>
          <a:p>
            <a:pPr algn="ctr">
              <a:lnSpc>
                <a:spcPts val="4940"/>
              </a:lnSpc>
            </a:pPr>
            <a:r>
              <a:rPr lang="en-US" sz="3528">
                <a:solidFill>
                  <a:srgbClr val="000000"/>
                </a:solidFill>
                <a:latin typeface="Arimo Bold"/>
              </a:rPr>
              <a:t>30 sn deprem süresi</a:t>
            </a:r>
          </a:p>
          <a:p>
            <a:pPr algn="ctr">
              <a:lnSpc>
                <a:spcPts val="4940"/>
              </a:lnSpc>
            </a:pPr>
            <a:r>
              <a:rPr lang="en-US" sz="3528">
                <a:solidFill>
                  <a:srgbClr val="000000"/>
                </a:solidFill>
                <a:latin typeface="Arimo Bold"/>
              </a:rPr>
              <a:t>çok az - az riskli zemin</a:t>
            </a:r>
          </a:p>
          <a:p>
            <a:pPr algn="ctr">
              <a:lnSpc>
                <a:spcPts val="4940"/>
              </a:lnSpc>
            </a:pPr>
            <a:r>
              <a:rPr lang="en-US" sz="3528">
                <a:solidFill>
                  <a:srgbClr val="000000"/>
                </a:solidFill>
                <a:latin typeface="Arimo Bold"/>
              </a:rPr>
              <a:t>depreme uzaklık 0-100km</a:t>
            </a:r>
          </a:p>
          <a:p>
            <a:pPr algn="ctr">
              <a:lnSpc>
                <a:spcPts val="4940"/>
              </a:lnSpc>
            </a:pPr>
          </a:p>
        </p:txBody>
      </p:sp>
      <p:sp>
        <p:nvSpPr>
          <p:cNvPr name="TextBox 15" id="15"/>
          <p:cNvSpPr txBox="true"/>
          <p:nvPr/>
        </p:nvSpPr>
        <p:spPr>
          <a:xfrm rot="0">
            <a:off x="11866117" y="2207627"/>
            <a:ext cx="4787375" cy="1790065"/>
          </a:xfrm>
          <a:prstGeom prst="rect">
            <a:avLst/>
          </a:prstGeom>
        </p:spPr>
        <p:txBody>
          <a:bodyPr anchor="t" rtlCol="false" tIns="0" lIns="0" bIns="0" rIns="0">
            <a:spAutoFit/>
          </a:bodyPr>
          <a:lstStyle/>
          <a:p>
            <a:pPr algn="ctr">
              <a:lnSpc>
                <a:spcPts val="4759"/>
              </a:lnSpc>
            </a:pPr>
            <a:r>
              <a:rPr lang="en-US" sz="3399">
                <a:solidFill>
                  <a:srgbClr val="000000"/>
                </a:solidFill>
                <a:latin typeface="Abril Fatface"/>
              </a:rPr>
              <a:t>Parametreler simülasyon koduna entegredir!</a:t>
            </a:r>
          </a:p>
        </p:txBody>
      </p:sp>
    </p:spTree>
  </p:cSld>
  <p:clrMapOvr>
    <a:masterClrMapping/>
  </p:clrMapOvr>
  <p:timing>
    <p:tnLst>
      <p:par>
        <p:cTn dur="indefinite" restart="never" nodeType="tmRoot">
          <p:childTnLst>
            <p:video>
              <p:cMediaNode vol="100000">
                <p:cTn fill="hold" display="false">
                  <p:stCondLst>
                    <p:cond delay="indefinite"/>
                  </p:stCondLst>
                </p:cTn>
                <p:tgtEl>
                  <p:spTgt spid="1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14544193" y="1193912"/>
            <a:ext cx="2202323" cy="1506032"/>
            <a:chOff x="0" y="0"/>
            <a:chExt cx="553099" cy="378230"/>
          </a:xfrm>
        </p:grpSpPr>
        <p:sp>
          <p:nvSpPr>
            <p:cNvPr name="Freeform 4" id="4"/>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09669"/>
            </a:solidFill>
            <a:ln cap="sq">
              <a:noFill/>
              <a:prstDash val="solid"/>
              <a:miter/>
            </a:ln>
          </p:spPr>
        </p:sp>
        <p:sp>
          <p:nvSpPr>
            <p:cNvPr name="TextBox 5" id="5"/>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5400000">
            <a:off x="14544193" y="3353680"/>
            <a:ext cx="2202323" cy="1506032"/>
            <a:chOff x="0" y="0"/>
            <a:chExt cx="553099" cy="378230"/>
          </a:xfrm>
        </p:grpSpPr>
        <p:sp>
          <p:nvSpPr>
            <p:cNvPr name="Freeform 7" id="7"/>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87BCAD"/>
            </a:solidFill>
          </p:spPr>
        </p:sp>
        <p:sp>
          <p:nvSpPr>
            <p:cNvPr name="TextBox 8" id="8"/>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5400000">
            <a:off x="14544193" y="5513448"/>
            <a:ext cx="2202323" cy="1506032"/>
            <a:chOff x="0" y="0"/>
            <a:chExt cx="553099" cy="378230"/>
          </a:xfrm>
        </p:grpSpPr>
        <p:sp>
          <p:nvSpPr>
            <p:cNvPr name="Freeform 10" id="10"/>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2CF4E"/>
            </a:solidFill>
          </p:spPr>
        </p:sp>
        <p:sp>
          <p:nvSpPr>
            <p:cNvPr name="TextBox 11" id="11"/>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5400000">
            <a:off x="14544193" y="7673216"/>
            <a:ext cx="2202323" cy="1506032"/>
            <a:chOff x="0" y="0"/>
            <a:chExt cx="553099" cy="378230"/>
          </a:xfrm>
        </p:grpSpPr>
        <p:sp>
          <p:nvSpPr>
            <p:cNvPr name="Freeform 13" id="13"/>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6AA7AD"/>
            </a:solidFill>
          </p:spPr>
        </p:sp>
        <p:sp>
          <p:nvSpPr>
            <p:cNvPr name="TextBox 14" id="14"/>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sp>
        <p:nvSpPr>
          <p:cNvPr name="Freeform 15" id="15"/>
          <p:cNvSpPr/>
          <p:nvPr/>
        </p:nvSpPr>
        <p:spPr>
          <a:xfrm flipH="false" flipV="false" rot="5400000">
            <a:off x="-2850586" y="-7451813"/>
            <a:ext cx="21837392" cy="14903626"/>
          </a:xfrm>
          <a:custGeom>
            <a:avLst/>
            <a:gdLst/>
            <a:ahLst/>
            <a:cxnLst/>
            <a:rect r="r" b="b" t="t" l="l"/>
            <a:pathLst>
              <a:path h="14903626" w="21837392">
                <a:moveTo>
                  <a:pt x="0" y="0"/>
                </a:moveTo>
                <a:lnTo>
                  <a:pt x="21837392" y="0"/>
                </a:lnTo>
                <a:lnTo>
                  <a:pt x="21837392" y="14903626"/>
                </a:lnTo>
                <a:lnTo>
                  <a:pt x="0" y="14903626"/>
                </a:lnTo>
                <a:lnTo>
                  <a:pt x="0" y="0"/>
                </a:lnTo>
                <a:close/>
              </a:path>
            </a:pathLst>
          </a:custGeom>
          <a:blipFill>
            <a:blip r:embed="rId3"/>
            <a:stretch>
              <a:fillRect l="0" t="0" r="0" b="-8610"/>
            </a:stretch>
          </a:blipFill>
        </p:spPr>
      </p:sp>
      <p:grpSp>
        <p:nvGrpSpPr>
          <p:cNvPr name="Group 16" id="16"/>
          <p:cNvGrpSpPr/>
          <p:nvPr/>
        </p:nvGrpSpPr>
        <p:grpSpPr>
          <a:xfrm rot="0">
            <a:off x="785240" y="845766"/>
            <a:ext cx="6976861" cy="743495"/>
            <a:chOff x="0" y="0"/>
            <a:chExt cx="1837527" cy="195818"/>
          </a:xfrm>
        </p:grpSpPr>
        <p:sp>
          <p:nvSpPr>
            <p:cNvPr name="Freeform 17" id="17"/>
            <p:cNvSpPr/>
            <p:nvPr/>
          </p:nvSpPr>
          <p:spPr>
            <a:xfrm flipH="false" flipV="false" rot="0">
              <a:off x="0" y="0"/>
              <a:ext cx="1837527" cy="195818"/>
            </a:xfrm>
            <a:custGeom>
              <a:avLst/>
              <a:gdLst/>
              <a:ahLst/>
              <a:cxnLst/>
              <a:rect r="r" b="b" t="t" l="l"/>
              <a:pathLst>
                <a:path h="195818" w="1837527">
                  <a:moveTo>
                    <a:pt x="0" y="0"/>
                  </a:moveTo>
                  <a:lnTo>
                    <a:pt x="1837527" y="0"/>
                  </a:lnTo>
                  <a:lnTo>
                    <a:pt x="1837527" y="195818"/>
                  </a:lnTo>
                  <a:lnTo>
                    <a:pt x="0" y="195818"/>
                  </a:lnTo>
                  <a:close/>
                </a:path>
              </a:pathLst>
            </a:custGeom>
            <a:solidFill>
              <a:srgbClr val="87BCAD"/>
            </a:solidFill>
          </p:spPr>
        </p:sp>
        <p:sp>
          <p:nvSpPr>
            <p:cNvPr name="TextBox 18" id="18"/>
            <p:cNvSpPr txBox="true"/>
            <p:nvPr/>
          </p:nvSpPr>
          <p:spPr>
            <a:xfrm>
              <a:off x="0" y="-38100"/>
              <a:ext cx="1837527" cy="23391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7762101" y="853941"/>
            <a:ext cx="735320" cy="735320"/>
          </a:xfrm>
          <a:custGeom>
            <a:avLst/>
            <a:gdLst/>
            <a:ahLst/>
            <a:cxnLst/>
            <a:rect r="r" b="b" t="t" l="l"/>
            <a:pathLst>
              <a:path h="735320" w="735320">
                <a:moveTo>
                  <a:pt x="0" y="0"/>
                </a:moveTo>
                <a:lnTo>
                  <a:pt x="735321" y="0"/>
                </a:lnTo>
                <a:lnTo>
                  <a:pt x="735321" y="735320"/>
                </a:lnTo>
                <a:lnTo>
                  <a:pt x="0" y="735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946051"/>
            <a:ext cx="6579845" cy="495300"/>
          </a:xfrm>
          <a:prstGeom prst="rect">
            <a:avLst/>
          </a:prstGeom>
        </p:spPr>
        <p:txBody>
          <a:bodyPr anchor="t" rtlCol="false" tIns="0" lIns="0" bIns="0" rIns="0">
            <a:spAutoFit/>
          </a:bodyPr>
          <a:lstStyle/>
          <a:p>
            <a:pPr>
              <a:lnSpc>
                <a:spcPts val="4199"/>
              </a:lnSpc>
            </a:pPr>
            <a:r>
              <a:rPr lang="en-US" sz="2999">
                <a:solidFill>
                  <a:srgbClr val="000000"/>
                </a:solidFill>
                <a:latin typeface="Muli"/>
              </a:rPr>
              <a:t>Literatür Çalışması</a:t>
            </a:r>
          </a:p>
        </p:txBody>
      </p:sp>
      <p:sp>
        <p:nvSpPr>
          <p:cNvPr name="TextBox 21" id="21"/>
          <p:cNvSpPr txBox="true"/>
          <p:nvPr/>
        </p:nvSpPr>
        <p:spPr>
          <a:xfrm rot="0">
            <a:off x="1028700" y="3264974"/>
            <a:ext cx="13863639" cy="36963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Futura"/>
              </a:rPr>
              <a:t>Ülkemiz, deprem bölgesinde bulunarak sık sık depremlere maruz kalmaktadır. Bu durum, yapıların dayanıklılığını önemli hale getirmektedir. Deprem haritaları ve spektrumları, yapıların inşa edileceği zeminlerin özelliklerini belirleyerek daha güvenli binaların tasarlanmasına yardımcı olmaktadır.</a:t>
            </a:r>
          </a:p>
          <a:p>
            <a:pPr marL="561341" indent="-280670" lvl="1">
              <a:lnSpc>
                <a:spcPts val="3640"/>
              </a:lnSpc>
              <a:buFont typeface="Arial"/>
              <a:buChar char="•"/>
            </a:pPr>
            <a:r>
              <a:rPr lang="en-US" sz="2600">
                <a:solidFill>
                  <a:srgbClr val="000000"/>
                </a:solidFill>
                <a:latin typeface="Futura"/>
              </a:rPr>
              <a:t>Çalışmada, 8 katlı 2 açıklıklı betonarme düzlem çerçeve modeli kullanılmıştır. Betonarme yapı TBDY-2018 şartlarına uygun olarak tasarlanmıştır. </a:t>
            </a:r>
          </a:p>
          <a:p>
            <a:pPr marL="561341" indent="-280670" lvl="1">
              <a:lnSpc>
                <a:spcPts val="3640"/>
              </a:lnSpc>
              <a:buFont typeface="Arial"/>
              <a:buChar char="•"/>
            </a:pPr>
            <a:r>
              <a:rPr lang="en-US" sz="2600">
                <a:solidFill>
                  <a:srgbClr val="000000"/>
                </a:solidFill>
                <a:latin typeface="Futura"/>
              </a:rPr>
              <a:t>Ortalama olarak baz aldığımız bina temelinde her katta 16 kolon bulunmaktadır. Kolonların nitelikleri ortalama 7-8 katlı bir binada kullanılan standartlara göre tasarlanmıştır.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14544193" y="1193912"/>
            <a:ext cx="2202323" cy="1506032"/>
            <a:chOff x="0" y="0"/>
            <a:chExt cx="553099" cy="378230"/>
          </a:xfrm>
        </p:grpSpPr>
        <p:sp>
          <p:nvSpPr>
            <p:cNvPr name="Freeform 4" id="4"/>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09669"/>
            </a:solidFill>
            <a:ln cap="sq">
              <a:noFill/>
              <a:prstDash val="solid"/>
              <a:miter/>
            </a:ln>
          </p:spPr>
        </p:sp>
        <p:sp>
          <p:nvSpPr>
            <p:cNvPr name="TextBox 5" id="5"/>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5400000">
            <a:off x="14544193" y="3353680"/>
            <a:ext cx="2202323" cy="1506032"/>
            <a:chOff x="0" y="0"/>
            <a:chExt cx="553099" cy="378230"/>
          </a:xfrm>
        </p:grpSpPr>
        <p:sp>
          <p:nvSpPr>
            <p:cNvPr name="Freeform 7" id="7"/>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87BCAD"/>
            </a:solidFill>
          </p:spPr>
        </p:sp>
        <p:sp>
          <p:nvSpPr>
            <p:cNvPr name="TextBox 8" id="8"/>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5400000">
            <a:off x="14544193" y="5513448"/>
            <a:ext cx="2202323" cy="1506032"/>
            <a:chOff x="0" y="0"/>
            <a:chExt cx="553099" cy="378230"/>
          </a:xfrm>
        </p:grpSpPr>
        <p:sp>
          <p:nvSpPr>
            <p:cNvPr name="Freeform 10" id="10"/>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2CF4E"/>
            </a:solidFill>
          </p:spPr>
        </p:sp>
        <p:sp>
          <p:nvSpPr>
            <p:cNvPr name="TextBox 11" id="11"/>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5400000">
            <a:off x="14544193" y="7673216"/>
            <a:ext cx="2202323" cy="1506032"/>
            <a:chOff x="0" y="0"/>
            <a:chExt cx="553099" cy="378230"/>
          </a:xfrm>
        </p:grpSpPr>
        <p:sp>
          <p:nvSpPr>
            <p:cNvPr name="Freeform 13" id="13"/>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6AA7AD"/>
            </a:solidFill>
          </p:spPr>
        </p:sp>
        <p:sp>
          <p:nvSpPr>
            <p:cNvPr name="TextBox 14" id="14"/>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sp>
        <p:nvSpPr>
          <p:cNvPr name="Freeform 15" id="15"/>
          <p:cNvSpPr/>
          <p:nvPr/>
        </p:nvSpPr>
        <p:spPr>
          <a:xfrm flipH="false" flipV="false" rot="5400000">
            <a:off x="-2850586" y="-7451813"/>
            <a:ext cx="21837392" cy="14903626"/>
          </a:xfrm>
          <a:custGeom>
            <a:avLst/>
            <a:gdLst/>
            <a:ahLst/>
            <a:cxnLst/>
            <a:rect r="r" b="b" t="t" l="l"/>
            <a:pathLst>
              <a:path h="14903626" w="21837392">
                <a:moveTo>
                  <a:pt x="0" y="0"/>
                </a:moveTo>
                <a:lnTo>
                  <a:pt x="21837392" y="0"/>
                </a:lnTo>
                <a:lnTo>
                  <a:pt x="21837392" y="14903626"/>
                </a:lnTo>
                <a:lnTo>
                  <a:pt x="0" y="14903626"/>
                </a:lnTo>
                <a:lnTo>
                  <a:pt x="0" y="0"/>
                </a:lnTo>
                <a:close/>
              </a:path>
            </a:pathLst>
          </a:custGeom>
          <a:blipFill>
            <a:blip r:embed="rId3"/>
            <a:stretch>
              <a:fillRect l="0" t="0" r="0" b="-8610"/>
            </a:stretch>
          </a:blipFill>
        </p:spPr>
      </p:sp>
      <p:grpSp>
        <p:nvGrpSpPr>
          <p:cNvPr name="Group 16" id="16"/>
          <p:cNvGrpSpPr/>
          <p:nvPr/>
        </p:nvGrpSpPr>
        <p:grpSpPr>
          <a:xfrm rot="0">
            <a:off x="785240" y="845766"/>
            <a:ext cx="6976861" cy="743495"/>
            <a:chOff x="0" y="0"/>
            <a:chExt cx="1837527" cy="195818"/>
          </a:xfrm>
        </p:grpSpPr>
        <p:sp>
          <p:nvSpPr>
            <p:cNvPr name="Freeform 17" id="17"/>
            <p:cNvSpPr/>
            <p:nvPr/>
          </p:nvSpPr>
          <p:spPr>
            <a:xfrm flipH="false" flipV="false" rot="0">
              <a:off x="0" y="0"/>
              <a:ext cx="1837527" cy="195818"/>
            </a:xfrm>
            <a:custGeom>
              <a:avLst/>
              <a:gdLst/>
              <a:ahLst/>
              <a:cxnLst/>
              <a:rect r="r" b="b" t="t" l="l"/>
              <a:pathLst>
                <a:path h="195818" w="1837527">
                  <a:moveTo>
                    <a:pt x="0" y="0"/>
                  </a:moveTo>
                  <a:lnTo>
                    <a:pt x="1837527" y="0"/>
                  </a:lnTo>
                  <a:lnTo>
                    <a:pt x="1837527" y="195818"/>
                  </a:lnTo>
                  <a:lnTo>
                    <a:pt x="0" y="195818"/>
                  </a:lnTo>
                  <a:close/>
                </a:path>
              </a:pathLst>
            </a:custGeom>
            <a:solidFill>
              <a:srgbClr val="87BCAD"/>
            </a:solidFill>
          </p:spPr>
        </p:sp>
        <p:sp>
          <p:nvSpPr>
            <p:cNvPr name="TextBox 18" id="18"/>
            <p:cNvSpPr txBox="true"/>
            <p:nvPr/>
          </p:nvSpPr>
          <p:spPr>
            <a:xfrm>
              <a:off x="0" y="-38100"/>
              <a:ext cx="1837527" cy="23391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7762101" y="853941"/>
            <a:ext cx="735320" cy="735320"/>
          </a:xfrm>
          <a:custGeom>
            <a:avLst/>
            <a:gdLst/>
            <a:ahLst/>
            <a:cxnLst/>
            <a:rect r="r" b="b" t="t" l="l"/>
            <a:pathLst>
              <a:path h="735320" w="735320">
                <a:moveTo>
                  <a:pt x="0" y="0"/>
                </a:moveTo>
                <a:lnTo>
                  <a:pt x="735321" y="0"/>
                </a:lnTo>
                <a:lnTo>
                  <a:pt x="735321" y="735320"/>
                </a:lnTo>
                <a:lnTo>
                  <a:pt x="0" y="735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946051"/>
            <a:ext cx="6579845" cy="495300"/>
          </a:xfrm>
          <a:prstGeom prst="rect">
            <a:avLst/>
          </a:prstGeom>
        </p:spPr>
        <p:txBody>
          <a:bodyPr anchor="t" rtlCol="false" tIns="0" lIns="0" bIns="0" rIns="0">
            <a:spAutoFit/>
          </a:bodyPr>
          <a:lstStyle/>
          <a:p>
            <a:pPr>
              <a:lnSpc>
                <a:spcPts val="4199"/>
              </a:lnSpc>
            </a:pPr>
            <a:r>
              <a:rPr lang="en-US" sz="2999">
                <a:solidFill>
                  <a:srgbClr val="000000"/>
                </a:solidFill>
                <a:latin typeface="Muli"/>
              </a:rPr>
              <a:t>Literatür Çalışması</a:t>
            </a:r>
          </a:p>
        </p:txBody>
      </p:sp>
      <p:sp>
        <p:nvSpPr>
          <p:cNvPr name="TextBox 21" id="21"/>
          <p:cNvSpPr txBox="true"/>
          <p:nvPr/>
        </p:nvSpPr>
        <p:spPr>
          <a:xfrm rot="0">
            <a:off x="1028700" y="3264974"/>
            <a:ext cx="13863639" cy="46107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Futura"/>
              </a:rPr>
              <a:t>Yerel zemin koşullarının, yapıların sismik davranışlarını etkilediği bilinen bir gerçektir. Son olarak 2018 yılında güncellenmiş olan depreme dayanıklı yapı tasarım ilkeleri ile yerel zemin sınıfları da değişmiştir. Bu değişimlerin başında, zeminin zayıf olduğu durumlara ve yüksek katlı yapılara özel yeni hesap yaklaşımları getirmesidir.</a:t>
            </a:r>
          </a:p>
          <a:p>
            <a:pPr marL="561341" indent="-280670" lvl="1">
              <a:lnSpc>
                <a:spcPts val="3640"/>
              </a:lnSpc>
              <a:buFont typeface="Arial"/>
              <a:buChar char="•"/>
            </a:pPr>
            <a:r>
              <a:rPr lang="en-US" sz="2600">
                <a:solidFill>
                  <a:srgbClr val="000000"/>
                </a:solidFill>
                <a:latin typeface="Futura"/>
              </a:rPr>
              <a:t>Güncel deprem yönetmeliğinde yer alan yerel zemin koşulları dikkate alınarak örnek olarak seçilen betonarme bir yapıda yer alan bir düzlem çerçeve için deprem etkileri altında kesit tesirleri elde edilmiştir.</a:t>
            </a:r>
          </a:p>
          <a:p>
            <a:pPr marL="561341" indent="-280670" lvl="1">
              <a:lnSpc>
                <a:spcPts val="3640"/>
              </a:lnSpc>
              <a:buFont typeface="Arial"/>
              <a:buChar char="•"/>
            </a:pPr>
            <a:r>
              <a:rPr lang="en-US" sz="2600">
                <a:solidFill>
                  <a:srgbClr val="000000"/>
                </a:solidFill>
                <a:latin typeface="Futura"/>
              </a:rPr>
              <a:t>İstanbul iline ait herhangi bir coğrafi noktada, beş farklı yerel zemin sınıfı için (risksiz - çok az riskli/çok az - az riskli / az - orta riskli / orta - çok riskli) öncellikle deprem parametrelerinin değişimi incelenmiştir.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5400000">
            <a:off x="14544193" y="1193912"/>
            <a:ext cx="2202323" cy="1506032"/>
            <a:chOff x="0" y="0"/>
            <a:chExt cx="553099" cy="378230"/>
          </a:xfrm>
        </p:grpSpPr>
        <p:sp>
          <p:nvSpPr>
            <p:cNvPr name="Freeform 4" id="4"/>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09669"/>
            </a:solidFill>
            <a:ln cap="sq">
              <a:noFill/>
              <a:prstDash val="solid"/>
              <a:miter/>
            </a:ln>
          </p:spPr>
        </p:sp>
        <p:sp>
          <p:nvSpPr>
            <p:cNvPr name="TextBox 5" id="5"/>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5400000">
            <a:off x="14544193" y="3353680"/>
            <a:ext cx="2202323" cy="1506032"/>
            <a:chOff x="0" y="0"/>
            <a:chExt cx="553099" cy="378230"/>
          </a:xfrm>
        </p:grpSpPr>
        <p:sp>
          <p:nvSpPr>
            <p:cNvPr name="Freeform 7" id="7"/>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87BCAD"/>
            </a:solidFill>
          </p:spPr>
        </p:sp>
        <p:sp>
          <p:nvSpPr>
            <p:cNvPr name="TextBox 8" id="8"/>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9" id="9"/>
          <p:cNvGrpSpPr/>
          <p:nvPr/>
        </p:nvGrpSpPr>
        <p:grpSpPr>
          <a:xfrm rot="5400000">
            <a:off x="14544193" y="5513448"/>
            <a:ext cx="2202323" cy="1506032"/>
            <a:chOff x="0" y="0"/>
            <a:chExt cx="553099" cy="378230"/>
          </a:xfrm>
        </p:grpSpPr>
        <p:sp>
          <p:nvSpPr>
            <p:cNvPr name="Freeform 10" id="10"/>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F2CF4E"/>
            </a:solidFill>
          </p:spPr>
        </p:sp>
        <p:sp>
          <p:nvSpPr>
            <p:cNvPr name="TextBox 11" id="11"/>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grpSp>
        <p:nvGrpSpPr>
          <p:cNvPr name="Group 12" id="12"/>
          <p:cNvGrpSpPr/>
          <p:nvPr/>
        </p:nvGrpSpPr>
        <p:grpSpPr>
          <a:xfrm rot="5400000">
            <a:off x="14544193" y="7673216"/>
            <a:ext cx="2202323" cy="1506032"/>
            <a:chOff x="0" y="0"/>
            <a:chExt cx="553099" cy="378230"/>
          </a:xfrm>
        </p:grpSpPr>
        <p:sp>
          <p:nvSpPr>
            <p:cNvPr name="Freeform 13" id="13"/>
            <p:cNvSpPr/>
            <p:nvPr/>
          </p:nvSpPr>
          <p:spPr>
            <a:xfrm flipH="false" flipV="false" rot="0">
              <a:off x="0" y="0"/>
              <a:ext cx="553099" cy="378230"/>
            </a:xfrm>
            <a:custGeom>
              <a:avLst/>
              <a:gdLst/>
              <a:ahLst/>
              <a:cxnLst/>
              <a:rect r="r" b="b" t="t" l="l"/>
              <a:pathLst>
                <a:path h="378230" w="553099">
                  <a:moveTo>
                    <a:pt x="184466" y="19070"/>
                  </a:moveTo>
                  <a:cubicBezTo>
                    <a:pt x="212730" y="7556"/>
                    <a:pt x="245059" y="0"/>
                    <a:pt x="276698" y="0"/>
                  </a:cubicBezTo>
                  <a:cubicBezTo>
                    <a:pt x="308339" y="0"/>
                    <a:pt x="338785" y="6476"/>
                    <a:pt x="366842" y="17990"/>
                  </a:cubicBezTo>
                  <a:cubicBezTo>
                    <a:pt x="367439" y="18350"/>
                    <a:pt x="368036" y="18350"/>
                    <a:pt x="368633" y="18710"/>
                  </a:cubicBezTo>
                  <a:cubicBezTo>
                    <a:pt x="473999" y="64765"/>
                    <a:pt x="551606" y="186379"/>
                    <a:pt x="553099" y="318849"/>
                  </a:cubicBezTo>
                  <a:lnTo>
                    <a:pt x="553099" y="378230"/>
                  </a:lnTo>
                  <a:lnTo>
                    <a:pt x="0" y="378230"/>
                  </a:lnTo>
                  <a:lnTo>
                    <a:pt x="0" y="318893"/>
                  </a:lnTo>
                  <a:cubicBezTo>
                    <a:pt x="1492" y="185660"/>
                    <a:pt x="77905" y="64045"/>
                    <a:pt x="184466" y="19070"/>
                  </a:cubicBezTo>
                  <a:close/>
                </a:path>
              </a:pathLst>
            </a:custGeom>
            <a:solidFill>
              <a:srgbClr val="6AA7AD"/>
            </a:solidFill>
          </p:spPr>
        </p:sp>
        <p:sp>
          <p:nvSpPr>
            <p:cNvPr name="TextBox 14" id="14"/>
            <p:cNvSpPr txBox="true"/>
            <p:nvPr/>
          </p:nvSpPr>
          <p:spPr>
            <a:xfrm>
              <a:off x="0" y="22225"/>
              <a:ext cx="553099" cy="356005"/>
            </a:xfrm>
            <a:prstGeom prst="rect">
              <a:avLst/>
            </a:prstGeom>
          </p:spPr>
          <p:txBody>
            <a:bodyPr anchor="ctr" rtlCol="false" tIns="50800" lIns="50800" bIns="50800" rIns="50800"/>
            <a:lstStyle/>
            <a:p>
              <a:pPr algn="ctr">
                <a:lnSpc>
                  <a:spcPts val="3640"/>
                </a:lnSpc>
              </a:pPr>
            </a:p>
          </p:txBody>
        </p:sp>
      </p:grpSp>
      <p:sp>
        <p:nvSpPr>
          <p:cNvPr name="Freeform 15" id="15"/>
          <p:cNvSpPr/>
          <p:nvPr/>
        </p:nvSpPr>
        <p:spPr>
          <a:xfrm flipH="false" flipV="false" rot="5400000">
            <a:off x="-2850586" y="-7451813"/>
            <a:ext cx="21837392" cy="14903626"/>
          </a:xfrm>
          <a:custGeom>
            <a:avLst/>
            <a:gdLst/>
            <a:ahLst/>
            <a:cxnLst/>
            <a:rect r="r" b="b" t="t" l="l"/>
            <a:pathLst>
              <a:path h="14903626" w="21837392">
                <a:moveTo>
                  <a:pt x="0" y="0"/>
                </a:moveTo>
                <a:lnTo>
                  <a:pt x="21837392" y="0"/>
                </a:lnTo>
                <a:lnTo>
                  <a:pt x="21837392" y="14903626"/>
                </a:lnTo>
                <a:lnTo>
                  <a:pt x="0" y="14903626"/>
                </a:lnTo>
                <a:lnTo>
                  <a:pt x="0" y="0"/>
                </a:lnTo>
                <a:close/>
              </a:path>
            </a:pathLst>
          </a:custGeom>
          <a:blipFill>
            <a:blip r:embed="rId3"/>
            <a:stretch>
              <a:fillRect l="0" t="0" r="0" b="-8610"/>
            </a:stretch>
          </a:blipFill>
        </p:spPr>
      </p:sp>
      <p:grpSp>
        <p:nvGrpSpPr>
          <p:cNvPr name="Group 16" id="16"/>
          <p:cNvGrpSpPr/>
          <p:nvPr/>
        </p:nvGrpSpPr>
        <p:grpSpPr>
          <a:xfrm rot="0">
            <a:off x="785240" y="845766"/>
            <a:ext cx="6976861" cy="743495"/>
            <a:chOff x="0" y="0"/>
            <a:chExt cx="1837527" cy="195818"/>
          </a:xfrm>
        </p:grpSpPr>
        <p:sp>
          <p:nvSpPr>
            <p:cNvPr name="Freeform 17" id="17"/>
            <p:cNvSpPr/>
            <p:nvPr/>
          </p:nvSpPr>
          <p:spPr>
            <a:xfrm flipH="false" flipV="false" rot="0">
              <a:off x="0" y="0"/>
              <a:ext cx="1837527" cy="195818"/>
            </a:xfrm>
            <a:custGeom>
              <a:avLst/>
              <a:gdLst/>
              <a:ahLst/>
              <a:cxnLst/>
              <a:rect r="r" b="b" t="t" l="l"/>
              <a:pathLst>
                <a:path h="195818" w="1837527">
                  <a:moveTo>
                    <a:pt x="0" y="0"/>
                  </a:moveTo>
                  <a:lnTo>
                    <a:pt x="1837527" y="0"/>
                  </a:lnTo>
                  <a:lnTo>
                    <a:pt x="1837527" y="195818"/>
                  </a:lnTo>
                  <a:lnTo>
                    <a:pt x="0" y="195818"/>
                  </a:lnTo>
                  <a:close/>
                </a:path>
              </a:pathLst>
            </a:custGeom>
            <a:solidFill>
              <a:srgbClr val="87BCAD"/>
            </a:solidFill>
          </p:spPr>
        </p:sp>
        <p:sp>
          <p:nvSpPr>
            <p:cNvPr name="TextBox 18" id="18"/>
            <p:cNvSpPr txBox="true"/>
            <p:nvPr/>
          </p:nvSpPr>
          <p:spPr>
            <a:xfrm>
              <a:off x="0" y="-38100"/>
              <a:ext cx="1837527" cy="233918"/>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7762101" y="853941"/>
            <a:ext cx="735320" cy="735320"/>
          </a:xfrm>
          <a:custGeom>
            <a:avLst/>
            <a:gdLst/>
            <a:ahLst/>
            <a:cxnLst/>
            <a:rect r="r" b="b" t="t" l="l"/>
            <a:pathLst>
              <a:path h="735320" w="735320">
                <a:moveTo>
                  <a:pt x="0" y="0"/>
                </a:moveTo>
                <a:lnTo>
                  <a:pt x="735321" y="0"/>
                </a:lnTo>
                <a:lnTo>
                  <a:pt x="735321" y="735320"/>
                </a:lnTo>
                <a:lnTo>
                  <a:pt x="0" y="7353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28700" y="946051"/>
            <a:ext cx="6579845" cy="495300"/>
          </a:xfrm>
          <a:prstGeom prst="rect">
            <a:avLst/>
          </a:prstGeom>
        </p:spPr>
        <p:txBody>
          <a:bodyPr anchor="t" rtlCol="false" tIns="0" lIns="0" bIns="0" rIns="0">
            <a:spAutoFit/>
          </a:bodyPr>
          <a:lstStyle/>
          <a:p>
            <a:pPr>
              <a:lnSpc>
                <a:spcPts val="4199"/>
              </a:lnSpc>
            </a:pPr>
            <a:r>
              <a:rPr lang="en-US" sz="2999">
                <a:solidFill>
                  <a:srgbClr val="000000"/>
                </a:solidFill>
                <a:latin typeface="Muli"/>
              </a:rPr>
              <a:t>Literatür Çalışması</a:t>
            </a:r>
          </a:p>
        </p:txBody>
      </p:sp>
      <p:sp>
        <p:nvSpPr>
          <p:cNvPr name="TextBox 21" id="21"/>
          <p:cNvSpPr txBox="true"/>
          <p:nvPr/>
        </p:nvSpPr>
        <p:spPr>
          <a:xfrm rot="0">
            <a:off x="1136291" y="3657484"/>
            <a:ext cx="13863639" cy="3239135"/>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Futura"/>
              </a:rPr>
              <a:t>Her bir zemin sınıfı için kısa harita spektral ivme katsayıları, en büyük yer ivmesi, en büyük yer hızı, spektral ivme katsayıları yatay ve düşey elastik tasarım ivme spektrum köşe periyotları elde edilmiştir. </a:t>
            </a:r>
          </a:p>
          <a:p>
            <a:pPr marL="561341" indent="-280670" lvl="1">
              <a:lnSpc>
                <a:spcPts val="3640"/>
              </a:lnSpc>
              <a:buFont typeface="Arial"/>
              <a:buChar char="•"/>
            </a:pPr>
            <a:r>
              <a:rPr lang="en-US" sz="2600">
                <a:solidFill>
                  <a:srgbClr val="000000"/>
                </a:solidFill>
                <a:latin typeface="Futura"/>
              </a:rPr>
              <a:t>Her bir yerel zemin sınıfı için elde edilen değerler kullanılarak iki katlı bir betonarme yapı için hesaplamalar yapılarak deprem kesit tesirleri hesaplanmıştır. </a:t>
            </a:r>
          </a:p>
          <a:p>
            <a:pPr marL="561341" indent="-280670" lvl="1">
              <a:lnSpc>
                <a:spcPts val="3640"/>
              </a:lnSpc>
              <a:buFont typeface="Arial"/>
              <a:buChar char="•"/>
            </a:pPr>
            <a:r>
              <a:rPr lang="en-US" sz="2600">
                <a:solidFill>
                  <a:srgbClr val="000000"/>
                </a:solidFill>
                <a:latin typeface="Futura"/>
              </a:rPr>
              <a:t>Bu çalışma ile yeni yönetmelikteki zemin sınıflarının değişimi dikkate alınarak deprem parametreleri ve kesit tesirleri üzerindeki etkileri hesaplanmıştır.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79C9C"/>
        </a:solidFill>
      </p:bgPr>
    </p:bg>
    <p:spTree>
      <p:nvGrpSpPr>
        <p:cNvPr id="1" name=""/>
        <p:cNvGrpSpPr/>
        <p:nvPr/>
      </p:nvGrpSpPr>
      <p:grpSpPr>
        <a:xfrm>
          <a:off x="0" y="0"/>
          <a:ext cx="0" cy="0"/>
          <a:chOff x="0" y="0"/>
          <a:chExt cx="0" cy="0"/>
        </a:xfrm>
      </p:grpSpPr>
      <p:sp>
        <p:nvSpPr>
          <p:cNvPr name="TextBox 2" id="2"/>
          <p:cNvSpPr txBox="true"/>
          <p:nvPr/>
        </p:nvSpPr>
        <p:spPr>
          <a:xfrm rot="0">
            <a:off x="2501854" y="643193"/>
            <a:ext cx="13284292" cy="821818"/>
          </a:xfrm>
          <a:prstGeom prst="rect">
            <a:avLst/>
          </a:prstGeom>
        </p:spPr>
        <p:txBody>
          <a:bodyPr anchor="t" rtlCol="false" tIns="0" lIns="0" bIns="0" rIns="0">
            <a:spAutoFit/>
          </a:bodyPr>
          <a:lstStyle/>
          <a:p>
            <a:pPr algn="ctr" marL="0" indent="0" lvl="0">
              <a:lnSpc>
                <a:spcPts val="6264"/>
              </a:lnSpc>
              <a:spcBef>
                <a:spcPct val="0"/>
              </a:spcBef>
            </a:pPr>
            <a:r>
              <a:rPr lang="en-US" sz="5800" spc="-150">
                <a:solidFill>
                  <a:srgbClr val="FFFFFF"/>
                </a:solidFill>
                <a:latin typeface="Courier Prime Bold"/>
              </a:rPr>
              <a:t>Elde Edilen Sonuçlar</a:t>
            </a:r>
          </a:p>
        </p:txBody>
      </p:sp>
      <p:sp>
        <p:nvSpPr>
          <p:cNvPr name="Freeform 3" id="3"/>
          <p:cNvSpPr/>
          <p:nvPr/>
        </p:nvSpPr>
        <p:spPr>
          <a:xfrm flipH="false" flipV="false" rot="0">
            <a:off x="1759021" y="2120667"/>
            <a:ext cx="14769957" cy="5209767"/>
          </a:xfrm>
          <a:custGeom>
            <a:avLst/>
            <a:gdLst/>
            <a:ahLst/>
            <a:cxnLst/>
            <a:rect r="r" b="b" t="t" l="l"/>
            <a:pathLst>
              <a:path h="5209767" w="14769957">
                <a:moveTo>
                  <a:pt x="0" y="0"/>
                </a:moveTo>
                <a:lnTo>
                  <a:pt x="14769958" y="0"/>
                </a:lnTo>
                <a:lnTo>
                  <a:pt x="14769958" y="5209767"/>
                </a:lnTo>
                <a:lnTo>
                  <a:pt x="0" y="5209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335379" y="2907534"/>
            <a:ext cx="12076467" cy="874395"/>
          </a:xfrm>
          <a:prstGeom prst="rect">
            <a:avLst/>
          </a:prstGeom>
        </p:spPr>
        <p:txBody>
          <a:bodyPr anchor="t" rtlCol="false" tIns="0" lIns="0" bIns="0" rIns="0">
            <a:spAutoFit/>
          </a:bodyPr>
          <a:lstStyle/>
          <a:p>
            <a:pPr>
              <a:lnSpc>
                <a:spcPts val="7020"/>
              </a:lnSpc>
            </a:pPr>
            <a:r>
              <a:rPr lang="en-US" sz="5400">
                <a:solidFill>
                  <a:srgbClr val="264274"/>
                </a:solidFill>
                <a:latin typeface="Garet Bold"/>
              </a:rPr>
              <a:t>Zemin Yapısı Kilit Rol Oynamakta</a:t>
            </a:r>
          </a:p>
        </p:txBody>
      </p:sp>
      <p:sp>
        <p:nvSpPr>
          <p:cNvPr name="TextBox 5" id="5"/>
          <p:cNvSpPr txBox="true"/>
          <p:nvPr/>
        </p:nvSpPr>
        <p:spPr>
          <a:xfrm rot="0">
            <a:off x="2756215" y="4087230"/>
            <a:ext cx="12775570" cy="252476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264274"/>
                </a:solidFill>
                <a:latin typeface="Garet"/>
              </a:rPr>
              <a:t>Zemin yapısı riski ne kadar azaltılırsa depremin ağır sonuçları o kadar hafifleyecektir.</a:t>
            </a:r>
          </a:p>
          <a:p>
            <a:pPr marL="474979" indent="-237490" lvl="1">
              <a:lnSpc>
                <a:spcPts val="2859"/>
              </a:lnSpc>
              <a:buFont typeface="Arial"/>
              <a:buChar char="•"/>
            </a:pPr>
            <a:r>
              <a:rPr lang="en-US" sz="2199">
                <a:solidFill>
                  <a:srgbClr val="264274"/>
                </a:solidFill>
                <a:latin typeface="Garet"/>
              </a:rPr>
              <a:t>Zemin yapısı her ne kadar kilit rol oynasa bile, binaların dayanıklılıkları için kolon ve yapı malzemelerinde, özellikle betonarmenin yanı sıra çelik-karbon kullanımı oldukça önem taşımaktadır.</a:t>
            </a:r>
          </a:p>
          <a:p>
            <a:pPr marL="474979" indent="-237490" lvl="1">
              <a:lnSpc>
                <a:spcPts val="2859"/>
              </a:lnSpc>
              <a:buFont typeface="Arial"/>
              <a:buChar char="•"/>
            </a:pPr>
            <a:r>
              <a:rPr lang="en-US" sz="2199">
                <a:solidFill>
                  <a:srgbClr val="264274"/>
                </a:solidFill>
                <a:latin typeface="Garet"/>
              </a:rPr>
              <a:t>Bina yaşı arttıkça ve depremin merkezine yaklaşıldıkça, depremin yıkıcı etkileri doğrusal olarak artmaktadır.</a:t>
            </a:r>
          </a:p>
          <a:p>
            <a:pPr marL="474979" indent="-237490" lvl="1">
              <a:lnSpc>
                <a:spcPts val="2859"/>
              </a:lnSpc>
              <a:buFont typeface="Arial"/>
              <a:buChar char="•"/>
            </a:pPr>
            <a:r>
              <a:rPr lang="en-US" sz="2199">
                <a:solidFill>
                  <a:srgbClr val="264274"/>
                </a:solidFill>
                <a:latin typeface="Garet"/>
              </a:rPr>
              <a:t>Deprem değil, tedbirsizlik yıkıcı sonuçlar doğurur!</a:t>
            </a:r>
          </a:p>
        </p:txBody>
      </p:sp>
      <p:grpSp>
        <p:nvGrpSpPr>
          <p:cNvPr name="Group 6" id="6"/>
          <p:cNvGrpSpPr/>
          <p:nvPr/>
        </p:nvGrpSpPr>
        <p:grpSpPr>
          <a:xfrm rot="0">
            <a:off x="1759021" y="7585843"/>
            <a:ext cx="14769957" cy="1849775"/>
            <a:chOff x="0" y="0"/>
            <a:chExt cx="23587056" cy="2954020"/>
          </a:xfrm>
        </p:grpSpPr>
        <p:sp>
          <p:nvSpPr>
            <p:cNvPr name="Freeform 7" id="7"/>
            <p:cNvSpPr/>
            <p:nvPr/>
          </p:nvSpPr>
          <p:spPr>
            <a:xfrm flipH="false" flipV="false" rot="0">
              <a:off x="-19304" y="-3175"/>
              <a:ext cx="23613344" cy="2961767"/>
            </a:xfrm>
            <a:custGeom>
              <a:avLst/>
              <a:gdLst/>
              <a:ahLst/>
              <a:cxnLst/>
              <a:rect r="r" b="b" t="t" l="l"/>
              <a:pathLst>
                <a:path h="2961767" w="23613344">
                  <a:moveTo>
                    <a:pt x="23588580" y="2378075"/>
                  </a:moveTo>
                  <a:cubicBezTo>
                    <a:pt x="23566864" y="2495423"/>
                    <a:pt x="23518094" y="2646680"/>
                    <a:pt x="23432751" y="2730373"/>
                  </a:cubicBezTo>
                  <a:cubicBezTo>
                    <a:pt x="23247458" y="2911983"/>
                    <a:pt x="22881316" y="2931922"/>
                    <a:pt x="22474282" y="2908554"/>
                  </a:cubicBezTo>
                  <a:cubicBezTo>
                    <a:pt x="22181928" y="2891790"/>
                    <a:pt x="21978728" y="2934716"/>
                    <a:pt x="21685865" y="2937510"/>
                  </a:cubicBezTo>
                  <a:cubicBezTo>
                    <a:pt x="21387669" y="2940304"/>
                    <a:pt x="21252034" y="2941574"/>
                    <a:pt x="20953711" y="2944368"/>
                  </a:cubicBezTo>
                  <a:cubicBezTo>
                    <a:pt x="14113042" y="2947162"/>
                    <a:pt x="2587498" y="2949956"/>
                    <a:pt x="2289302" y="2952750"/>
                  </a:cubicBezTo>
                  <a:cubicBezTo>
                    <a:pt x="1995678" y="2955544"/>
                    <a:pt x="1701800" y="2961767"/>
                    <a:pt x="1408303" y="2951099"/>
                  </a:cubicBezTo>
                  <a:cubicBezTo>
                    <a:pt x="1260348" y="2945765"/>
                    <a:pt x="1112393" y="2935732"/>
                    <a:pt x="965454" y="2917952"/>
                  </a:cubicBezTo>
                  <a:cubicBezTo>
                    <a:pt x="844931" y="2903347"/>
                    <a:pt x="723900" y="2885313"/>
                    <a:pt x="607949" y="2848610"/>
                  </a:cubicBezTo>
                  <a:cubicBezTo>
                    <a:pt x="501777" y="2815082"/>
                    <a:pt x="399542" y="2765806"/>
                    <a:pt x="315849" y="2691384"/>
                  </a:cubicBezTo>
                  <a:cubicBezTo>
                    <a:pt x="227203" y="2612517"/>
                    <a:pt x="170053" y="2507361"/>
                    <a:pt x="135636" y="2394839"/>
                  </a:cubicBezTo>
                  <a:cubicBezTo>
                    <a:pt x="98425" y="2273173"/>
                    <a:pt x="85852" y="2145284"/>
                    <a:pt x="71882" y="2019300"/>
                  </a:cubicBezTo>
                  <a:cubicBezTo>
                    <a:pt x="55626" y="1872615"/>
                    <a:pt x="40894" y="1725803"/>
                    <a:pt x="27813" y="1578864"/>
                  </a:cubicBezTo>
                  <a:cubicBezTo>
                    <a:pt x="14732" y="1431925"/>
                    <a:pt x="32004" y="1407160"/>
                    <a:pt x="22225" y="1259967"/>
                  </a:cubicBezTo>
                  <a:cubicBezTo>
                    <a:pt x="12319" y="1113282"/>
                    <a:pt x="30734" y="951865"/>
                    <a:pt x="33020" y="804799"/>
                  </a:cubicBezTo>
                  <a:cubicBezTo>
                    <a:pt x="35052" y="677926"/>
                    <a:pt x="0" y="445389"/>
                    <a:pt x="66040" y="335788"/>
                  </a:cubicBezTo>
                  <a:cubicBezTo>
                    <a:pt x="123444" y="240665"/>
                    <a:pt x="205232" y="159639"/>
                    <a:pt x="302387" y="105410"/>
                  </a:cubicBezTo>
                  <a:cubicBezTo>
                    <a:pt x="461137" y="16764"/>
                    <a:pt x="641858" y="2032"/>
                    <a:pt x="821055" y="10033"/>
                  </a:cubicBezTo>
                  <a:cubicBezTo>
                    <a:pt x="915289" y="10033"/>
                    <a:pt x="1009396" y="10287"/>
                    <a:pt x="1103630" y="10668"/>
                  </a:cubicBezTo>
                  <a:cubicBezTo>
                    <a:pt x="1675130" y="13081"/>
                    <a:pt x="2246503" y="21336"/>
                    <a:pt x="9252795" y="18796"/>
                  </a:cubicBezTo>
                  <a:cubicBezTo>
                    <a:pt x="20853508" y="17526"/>
                    <a:pt x="21119066" y="10541"/>
                    <a:pt x="21384749" y="5334"/>
                  </a:cubicBezTo>
                  <a:cubicBezTo>
                    <a:pt x="21658434" y="0"/>
                    <a:pt x="21932118" y="5334"/>
                    <a:pt x="22205677" y="10160"/>
                  </a:cubicBezTo>
                  <a:cubicBezTo>
                    <a:pt x="22482790" y="14986"/>
                    <a:pt x="22759397" y="13208"/>
                    <a:pt x="23036511" y="9144"/>
                  </a:cubicBezTo>
                  <a:cubicBezTo>
                    <a:pt x="23225360" y="6350"/>
                    <a:pt x="23470851" y="30734"/>
                    <a:pt x="23554925" y="230505"/>
                  </a:cubicBezTo>
                  <a:cubicBezTo>
                    <a:pt x="23579564" y="289052"/>
                    <a:pt x="23585659" y="353060"/>
                    <a:pt x="23587438" y="415925"/>
                  </a:cubicBezTo>
                  <a:cubicBezTo>
                    <a:pt x="23589596" y="488442"/>
                    <a:pt x="23589214" y="561086"/>
                    <a:pt x="23589977" y="633603"/>
                  </a:cubicBezTo>
                  <a:cubicBezTo>
                    <a:pt x="23591501" y="781558"/>
                    <a:pt x="23556830" y="1194054"/>
                    <a:pt x="23558481" y="1342136"/>
                  </a:cubicBezTo>
                  <a:cubicBezTo>
                    <a:pt x="23561656" y="1640078"/>
                    <a:pt x="23601026" y="1673606"/>
                    <a:pt x="23604074" y="1971548"/>
                  </a:cubicBezTo>
                  <a:cubicBezTo>
                    <a:pt x="23605471" y="2106676"/>
                    <a:pt x="23613344" y="2244471"/>
                    <a:pt x="23588580" y="2378075"/>
                  </a:cubicBezTo>
                  <a:close/>
                </a:path>
              </a:pathLst>
            </a:custGeom>
            <a:solidFill>
              <a:srgbClr val="264274"/>
            </a:solidFill>
          </p:spPr>
        </p:sp>
      </p:grpSp>
      <p:sp>
        <p:nvSpPr>
          <p:cNvPr name="TextBox 8" id="8"/>
          <p:cNvSpPr txBox="true"/>
          <p:nvPr/>
        </p:nvSpPr>
        <p:spPr>
          <a:xfrm rot="0">
            <a:off x="4655532" y="8283083"/>
            <a:ext cx="8976936" cy="574675"/>
          </a:xfrm>
          <a:prstGeom prst="rect">
            <a:avLst/>
          </a:prstGeom>
        </p:spPr>
        <p:txBody>
          <a:bodyPr anchor="t" rtlCol="false" tIns="0" lIns="0" bIns="0" rIns="0">
            <a:spAutoFit/>
          </a:bodyPr>
          <a:lstStyle/>
          <a:p>
            <a:pPr>
              <a:lnSpc>
                <a:spcPts val="4550"/>
              </a:lnSpc>
            </a:pPr>
            <a:r>
              <a:rPr lang="en-US" sz="3500" spc="-91">
                <a:solidFill>
                  <a:srgbClr val="FFFFFF"/>
                </a:solidFill>
                <a:latin typeface="Courier Prime"/>
              </a:rPr>
              <a:t>Dinlediğiniz için teşekkürler...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008" y="-125452"/>
            <a:ext cx="4749442" cy="10537904"/>
            <a:chOff x="0" y="0"/>
            <a:chExt cx="1250882" cy="2775415"/>
          </a:xfrm>
        </p:grpSpPr>
        <p:sp>
          <p:nvSpPr>
            <p:cNvPr name="Freeform 3" id="3"/>
            <p:cNvSpPr/>
            <p:nvPr/>
          </p:nvSpPr>
          <p:spPr>
            <a:xfrm flipH="false" flipV="false" rot="0">
              <a:off x="0" y="0"/>
              <a:ext cx="1250882" cy="2775415"/>
            </a:xfrm>
            <a:custGeom>
              <a:avLst/>
              <a:gdLst/>
              <a:ahLst/>
              <a:cxnLst/>
              <a:rect r="r" b="b" t="t" l="l"/>
              <a:pathLst>
                <a:path h="2775415" w="1250882">
                  <a:moveTo>
                    <a:pt x="0" y="0"/>
                  </a:moveTo>
                  <a:lnTo>
                    <a:pt x="1250882" y="0"/>
                  </a:lnTo>
                  <a:lnTo>
                    <a:pt x="1250882" y="2775415"/>
                  </a:lnTo>
                  <a:lnTo>
                    <a:pt x="0" y="2775415"/>
                  </a:lnTo>
                  <a:close/>
                </a:path>
              </a:pathLst>
            </a:custGeom>
            <a:solidFill>
              <a:srgbClr val="6AA7AD"/>
            </a:solidFill>
            <a:ln w="28575" cap="sq">
              <a:solidFill>
                <a:srgbClr val="000000"/>
              </a:solidFill>
              <a:prstDash val="solid"/>
              <a:miter/>
            </a:ln>
          </p:spPr>
        </p:sp>
        <p:sp>
          <p:nvSpPr>
            <p:cNvPr name="TextBox 4" id="4"/>
            <p:cNvSpPr txBox="true"/>
            <p:nvPr/>
          </p:nvSpPr>
          <p:spPr>
            <a:xfrm>
              <a:off x="0" y="-38100"/>
              <a:ext cx="1250882" cy="281351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700000">
            <a:off x="-1304794" y="5909487"/>
            <a:ext cx="6225703" cy="5184313"/>
          </a:xfrm>
          <a:custGeom>
            <a:avLst/>
            <a:gdLst/>
            <a:ahLst/>
            <a:cxnLst/>
            <a:rect r="r" b="b" t="t" l="l"/>
            <a:pathLst>
              <a:path h="5184313" w="6225703">
                <a:moveTo>
                  <a:pt x="0" y="0"/>
                </a:moveTo>
                <a:lnTo>
                  <a:pt x="6225703" y="0"/>
                </a:lnTo>
                <a:lnTo>
                  <a:pt x="6225703" y="5184312"/>
                </a:lnTo>
                <a:lnTo>
                  <a:pt x="0" y="5184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889732" y="1152525"/>
            <a:ext cx="11550876" cy="848360"/>
          </a:xfrm>
          <a:prstGeom prst="rect">
            <a:avLst/>
          </a:prstGeom>
        </p:spPr>
        <p:txBody>
          <a:bodyPr anchor="t" rtlCol="false" tIns="0" lIns="0" bIns="0" rIns="0">
            <a:spAutoFit/>
          </a:bodyPr>
          <a:lstStyle/>
          <a:p>
            <a:pPr>
              <a:lnSpc>
                <a:spcPts val="6399"/>
              </a:lnSpc>
            </a:pPr>
            <a:r>
              <a:rPr lang="en-US" sz="6399">
                <a:solidFill>
                  <a:srgbClr val="000000"/>
                </a:solidFill>
                <a:latin typeface="Muli Heavy"/>
              </a:rPr>
              <a:t>Deprem Nedir?</a:t>
            </a:r>
          </a:p>
        </p:txBody>
      </p:sp>
      <p:sp>
        <p:nvSpPr>
          <p:cNvPr name="TextBox 7" id="7"/>
          <p:cNvSpPr txBox="true"/>
          <p:nvPr/>
        </p:nvSpPr>
        <p:spPr>
          <a:xfrm rot="0">
            <a:off x="5889732" y="2559354"/>
            <a:ext cx="11369568" cy="1870589"/>
          </a:xfrm>
          <a:prstGeom prst="rect">
            <a:avLst/>
          </a:prstGeom>
        </p:spPr>
        <p:txBody>
          <a:bodyPr anchor="t" rtlCol="false" tIns="0" lIns="0" bIns="0" rIns="0">
            <a:spAutoFit/>
          </a:bodyPr>
          <a:lstStyle/>
          <a:p>
            <a:pPr>
              <a:lnSpc>
                <a:spcPts val="3730"/>
              </a:lnSpc>
            </a:pPr>
            <a:r>
              <a:rPr lang="en-US" sz="2664">
                <a:solidFill>
                  <a:srgbClr val="000000"/>
                </a:solidFill>
                <a:latin typeface="Muli"/>
              </a:rPr>
              <a:t>Deprem, yer kabuğundaki kayaçların aniden serbest bıraktığı enerjinin neden olduğu bir titreşim ve sarsıntı olayıdır. Bu enerji serbest bırakılabilirken, yer kabuğunda biriken stresin bir sonucu olarak oluşabilir.</a:t>
            </a:r>
          </a:p>
        </p:txBody>
      </p:sp>
      <p:sp>
        <p:nvSpPr>
          <p:cNvPr name="TextBox 8" id="8"/>
          <p:cNvSpPr txBox="true"/>
          <p:nvPr/>
        </p:nvSpPr>
        <p:spPr>
          <a:xfrm rot="0">
            <a:off x="5889732" y="5862534"/>
            <a:ext cx="11550876" cy="848360"/>
          </a:xfrm>
          <a:prstGeom prst="rect">
            <a:avLst/>
          </a:prstGeom>
        </p:spPr>
        <p:txBody>
          <a:bodyPr anchor="t" rtlCol="false" tIns="0" lIns="0" bIns="0" rIns="0">
            <a:spAutoFit/>
          </a:bodyPr>
          <a:lstStyle/>
          <a:p>
            <a:pPr>
              <a:lnSpc>
                <a:spcPts val="6399"/>
              </a:lnSpc>
            </a:pPr>
            <a:r>
              <a:rPr lang="en-US" sz="6399">
                <a:solidFill>
                  <a:srgbClr val="000000"/>
                </a:solidFill>
                <a:latin typeface="Muli Heavy"/>
              </a:rPr>
              <a:t>Depreme ne sebep olur?</a:t>
            </a:r>
          </a:p>
        </p:txBody>
      </p:sp>
      <p:sp>
        <p:nvSpPr>
          <p:cNvPr name="TextBox 9" id="9"/>
          <p:cNvSpPr txBox="true"/>
          <p:nvPr/>
        </p:nvSpPr>
        <p:spPr>
          <a:xfrm rot="0">
            <a:off x="5889732" y="7272869"/>
            <a:ext cx="11184021" cy="2109886"/>
          </a:xfrm>
          <a:prstGeom prst="rect">
            <a:avLst/>
          </a:prstGeom>
        </p:spPr>
        <p:txBody>
          <a:bodyPr anchor="t" rtlCol="false" tIns="0" lIns="0" bIns="0" rIns="0">
            <a:spAutoFit/>
          </a:bodyPr>
          <a:lstStyle/>
          <a:p>
            <a:pPr>
              <a:lnSpc>
                <a:spcPts val="4222"/>
              </a:lnSpc>
            </a:pPr>
            <a:r>
              <a:rPr lang="en-US" sz="3016">
                <a:solidFill>
                  <a:srgbClr val="000000"/>
                </a:solidFill>
                <a:latin typeface="Muli"/>
              </a:rPr>
              <a:t>Yer kabuğundaki levha hareketleri, çatlamalar ve fay hatlarındaki gerilmeler gibi doğal süreçler, depremlerin nedenleridir. Yer yüzeyinde meydana gelen bu olaylar, enerji değişimine neden olarak sismik dalgaların oluşmasına yol açar.</a:t>
            </a:r>
          </a:p>
        </p:txBody>
      </p:sp>
      <p:sp>
        <p:nvSpPr>
          <p:cNvPr name="AutoShape 10" id="10"/>
          <p:cNvSpPr/>
          <p:nvPr/>
        </p:nvSpPr>
        <p:spPr>
          <a:xfrm>
            <a:off x="7093141" y="4733822"/>
            <a:ext cx="8253856" cy="0"/>
          </a:xfrm>
          <a:prstGeom prst="line">
            <a:avLst/>
          </a:prstGeom>
          <a:ln cap="flat" w="142875">
            <a:solidFill>
              <a:srgbClr val="6AA7AD"/>
            </a:solidFill>
            <a:prstDash val="solid"/>
            <a:headEnd type="none" len="sm" w="sm"/>
            <a:tailEnd type="none" len="sm" w="sm"/>
          </a:ln>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1894" y="-136944"/>
            <a:ext cx="2177181" cy="10560887"/>
            <a:chOff x="0" y="0"/>
            <a:chExt cx="573414" cy="2781468"/>
          </a:xfrm>
        </p:grpSpPr>
        <p:sp>
          <p:nvSpPr>
            <p:cNvPr name="Freeform 3" id="3"/>
            <p:cNvSpPr/>
            <p:nvPr/>
          </p:nvSpPr>
          <p:spPr>
            <a:xfrm flipH="false" flipV="false" rot="0">
              <a:off x="0" y="0"/>
              <a:ext cx="573414" cy="2781468"/>
            </a:xfrm>
            <a:custGeom>
              <a:avLst/>
              <a:gdLst/>
              <a:ahLst/>
              <a:cxnLst/>
              <a:rect r="r" b="b" t="t" l="l"/>
              <a:pathLst>
                <a:path h="2781468" w="573414">
                  <a:moveTo>
                    <a:pt x="0" y="0"/>
                  </a:moveTo>
                  <a:lnTo>
                    <a:pt x="573414" y="0"/>
                  </a:lnTo>
                  <a:lnTo>
                    <a:pt x="573414" y="2781468"/>
                  </a:lnTo>
                  <a:lnTo>
                    <a:pt x="0" y="2781468"/>
                  </a:lnTo>
                  <a:close/>
                </a:path>
              </a:pathLst>
            </a:custGeom>
            <a:solidFill>
              <a:srgbClr val="000000"/>
            </a:solidFill>
          </p:spPr>
        </p:sp>
        <p:sp>
          <p:nvSpPr>
            <p:cNvPr name="TextBox 4" id="4"/>
            <p:cNvSpPr txBox="true"/>
            <p:nvPr/>
          </p:nvSpPr>
          <p:spPr>
            <a:xfrm>
              <a:off x="0" y="-38100"/>
              <a:ext cx="573414" cy="28195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59994" y="0"/>
            <a:ext cx="2028006" cy="1998613"/>
            <a:chOff x="0" y="0"/>
            <a:chExt cx="534125" cy="526384"/>
          </a:xfrm>
        </p:grpSpPr>
        <p:sp>
          <p:nvSpPr>
            <p:cNvPr name="Freeform 6" id="6"/>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6AA7AD"/>
            </a:solidFill>
          </p:spPr>
        </p:sp>
        <p:sp>
          <p:nvSpPr>
            <p:cNvPr name="TextBox 7" id="7"/>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259994" y="2057400"/>
            <a:ext cx="2028006" cy="2028006"/>
          </a:xfrm>
          <a:custGeom>
            <a:avLst/>
            <a:gdLst/>
            <a:ahLst/>
            <a:cxnLst/>
            <a:rect r="r" b="b" t="t" l="l"/>
            <a:pathLst>
              <a:path h="2028006" w="2028006">
                <a:moveTo>
                  <a:pt x="0" y="0"/>
                </a:moveTo>
                <a:lnTo>
                  <a:pt x="2028006" y="0"/>
                </a:lnTo>
                <a:lnTo>
                  <a:pt x="2028006" y="2028006"/>
                </a:lnTo>
                <a:lnTo>
                  <a:pt x="0" y="2028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59994" y="6201594"/>
            <a:ext cx="2028006" cy="2028006"/>
          </a:xfrm>
          <a:custGeom>
            <a:avLst/>
            <a:gdLst/>
            <a:ahLst/>
            <a:cxnLst/>
            <a:rect r="r" b="b" t="t" l="l"/>
            <a:pathLst>
              <a:path h="2028006" w="2028006">
                <a:moveTo>
                  <a:pt x="0" y="0"/>
                </a:moveTo>
                <a:lnTo>
                  <a:pt x="2028006" y="0"/>
                </a:lnTo>
                <a:lnTo>
                  <a:pt x="2028006" y="2028006"/>
                </a:lnTo>
                <a:lnTo>
                  <a:pt x="0" y="2028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598145" y="387065"/>
            <a:ext cx="10394384" cy="600075"/>
          </a:xfrm>
          <a:prstGeom prst="rect">
            <a:avLst/>
          </a:prstGeom>
        </p:spPr>
        <p:txBody>
          <a:bodyPr anchor="t" rtlCol="false" tIns="0" lIns="0" bIns="0" rIns="0">
            <a:spAutoFit/>
          </a:bodyPr>
          <a:lstStyle/>
          <a:p>
            <a:pPr>
              <a:lnSpc>
                <a:spcPts val="4500"/>
              </a:lnSpc>
            </a:pPr>
            <a:r>
              <a:rPr lang="en-US" sz="4500">
                <a:solidFill>
                  <a:srgbClr val="000000"/>
                </a:solidFill>
                <a:latin typeface="Muli Heavy"/>
              </a:rPr>
              <a:t>Kaynakça</a:t>
            </a:r>
          </a:p>
        </p:txBody>
      </p:sp>
      <p:grpSp>
        <p:nvGrpSpPr>
          <p:cNvPr name="Group 11" id="11"/>
          <p:cNvGrpSpPr/>
          <p:nvPr/>
        </p:nvGrpSpPr>
        <p:grpSpPr>
          <a:xfrm rot="0">
            <a:off x="16259994" y="4144194"/>
            <a:ext cx="2028006" cy="1998613"/>
            <a:chOff x="0" y="0"/>
            <a:chExt cx="534125" cy="526384"/>
          </a:xfrm>
        </p:grpSpPr>
        <p:sp>
          <p:nvSpPr>
            <p:cNvPr name="Freeform 12" id="12"/>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F2CF4E"/>
            </a:solidFill>
          </p:spPr>
        </p:sp>
        <p:sp>
          <p:nvSpPr>
            <p:cNvPr name="TextBox 13" id="13"/>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259994" y="8288387"/>
            <a:ext cx="2028006" cy="1998613"/>
            <a:chOff x="0" y="0"/>
            <a:chExt cx="534125" cy="526384"/>
          </a:xfrm>
        </p:grpSpPr>
        <p:sp>
          <p:nvSpPr>
            <p:cNvPr name="Freeform 15" id="15"/>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87BCAD"/>
            </a:solidFill>
          </p:spPr>
        </p:sp>
        <p:sp>
          <p:nvSpPr>
            <p:cNvPr name="TextBox 16" id="16"/>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98145" y="1196531"/>
            <a:ext cx="13863639" cy="6896736"/>
          </a:xfrm>
          <a:prstGeom prst="rect">
            <a:avLst/>
          </a:prstGeom>
        </p:spPr>
        <p:txBody>
          <a:bodyPr anchor="t" rtlCol="false" tIns="0" lIns="0" bIns="0" rIns="0">
            <a:spAutoFit/>
          </a:bodyPr>
          <a:lstStyle/>
          <a:p>
            <a:pPr marL="561341" indent="-280670" lvl="1">
              <a:lnSpc>
                <a:spcPts val="3640"/>
              </a:lnSpc>
              <a:buFont typeface="Arial"/>
              <a:buChar char="•"/>
            </a:pPr>
            <a:r>
              <a:rPr lang="en-US" sz="2600">
                <a:solidFill>
                  <a:srgbClr val="000000"/>
                </a:solidFill>
                <a:latin typeface="Futura"/>
              </a:rPr>
              <a:t>http://dunya.arztalep.com/tr-TR/istanbul/istanbul-haritasi.aspx</a:t>
            </a:r>
          </a:p>
          <a:p>
            <a:pPr marL="561341" indent="-280670" lvl="1">
              <a:lnSpc>
                <a:spcPts val="3640"/>
              </a:lnSpc>
              <a:buFont typeface="Arial"/>
              <a:buChar char="•"/>
            </a:pPr>
            <a:r>
              <a:rPr lang="en-US" sz="2600">
                <a:solidFill>
                  <a:srgbClr val="000000"/>
                </a:solidFill>
                <a:latin typeface="Futura"/>
              </a:rPr>
              <a:t>https://twitter.com/sismikveri/status/1611463559954702345</a:t>
            </a:r>
          </a:p>
          <a:p>
            <a:pPr marL="561341" indent="-280670" lvl="1">
              <a:lnSpc>
                <a:spcPts val="3640"/>
              </a:lnSpc>
              <a:buFont typeface="Arial"/>
              <a:buChar char="•"/>
            </a:pPr>
            <a:r>
              <a:rPr lang="en-US" sz="2600">
                <a:solidFill>
                  <a:srgbClr val="000000"/>
                </a:solidFill>
                <a:latin typeface="Futura"/>
              </a:rPr>
              <a:t>https://tr.euronews.com/2023/02/27/istanbulda-depreme-hazirlik-bina-yasi-haritasi-nasil-2001-oncesi-insa-edilen-bina-orani-ka</a:t>
            </a:r>
          </a:p>
          <a:p>
            <a:pPr marL="561341" indent="-280670" lvl="1">
              <a:lnSpc>
                <a:spcPts val="3640"/>
              </a:lnSpc>
              <a:buFont typeface="Arial"/>
              <a:buChar char="•"/>
            </a:pPr>
            <a:r>
              <a:rPr lang="en-US" sz="2600">
                <a:solidFill>
                  <a:srgbClr val="000000"/>
                </a:solidFill>
                <a:latin typeface="Futura"/>
              </a:rPr>
              <a:t>https://dergipark.org.tr/tr/download/article-file/2000255</a:t>
            </a:r>
          </a:p>
          <a:p>
            <a:pPr marL="561341" indent="-280670" lvl="1">
              <a:lnSpc>
                <a:spcPts val="3640"/>
              </a:lnSpc>
              <a:buFont typeface="Arial"/>
              <a:buChar char="•"/>
            </a:pPr>
            <a:r>
              <a:rPr lang="en-US" sz="2600">
                <a:solidFill>
                  <a:srgbClr val="000000"/>
                </a:solidFill>
                <a:latin typeface="Futura"/>
              </a:rPr>
              <a:t>https://dergipark.org.tr/en/download/article-file/1223890</a:t>
            </a:r>
          </a:p>
          <a:p>
            <a:pPr marL="561341" indent="-280670" lvl="1">
              <a:lnSpc>
                <a:spcPts val="3640"/>
              </a:lnSpc>
              <a:buFont typeface="Arial"/>
              <a:buChar char="•"/>
            </a:pPr>
            <a:r>
              <a:rPr lang="en-US" sz="2600">
                <a:solidFill>
                  <a:srgbClr val="000000"/>
                </a:solidFill>
                <a:latin typeface="Futura"/>
              </a:rPr>
              <a:t>https://depremzemin.ibb.istanbul/deprem-seferberlik-plani/</a:t>
            </a:r>
          </a:p>
          <a:p>
            <a:pPr marL="561341" indent="-280670" lvl="1">
              <a:lnSpc>
                <a:spcPts val="3640"/>
              </a:lnSpc>
              <a:buFont typeface="Arial"/>
              <a:buChar char="•"/>
            </a:pPr>
            <a:r>
              <a:rPr lang="en-US" sz="2600">
                <a:solidFill>
                  <a:srgbClr val="000000"/>
                </a:solidFill>
                <a:latin typeface="Futura"/>
              </a:rPr>
              <a:t>https://docs.blender.org/manual/en/2.79/modeling/meshes/editing/duplicating/extrude.html</a:t>
            </a:r>
          </a:p>
          <a:p>
            <a:pPr marL="561341" indent="-280670" lvl="1">
              <a:lnSpc>
                <a:spcPts val="3640"/>
              </a:lnSpc>
              <a:buFont typeface="Arial"/>
              <a:buChar char="•"/>
            </a:pPr>
            <a:r>
              <a:rPr lang="en-US" sz="2600">
                <a:solidFill>
                  <a:srgbClr val="000000"/>
                </a:solidFill>
                <a:latin typeface="Futura"/>
              </a:rPr>
              <a:t>https://docplayer.net/159949210-Final-release-of-the-blender-and-bullet-physics-engine-based-on-fast-on-site-assessment-tool.html</a:t>
            </a:r>
          </a:p>
          <a:p>
            <a:pPr marL="561341" indent="-280670" lvl="1">
              <a:lnSpc>
                <a:spcPts val="3640"/>
              </a:lnSpc>
              <a:buFont typeface="Arial"/>
              <a:buChar char="•"/>
            </a:pPr>
            <a:r>
              <a:rPr lang="en-US" sz="2600">
                <a:solidFill>
                  <a:srgbClr val="000000"/>
                </a:solidFill>
                <a:latin typeface="Futura"/>
              </a:rPr>
              <a:t>https://tr.wikipedia.org/wiki/Deprem</a:t>
            </a:r>
          </a:p>
          <a:p>
            <a:pPr marL="561341" indent="-280670" lvl="1">
              <a:lnSpc>
                <a:spcPts val="3640"/>
              </a:lnSpc>
              <a:buFont typeface="Arial"/>
              <a:buChar char="•"/>
            </a:pPr>
            <a:r>
              <a:rPr lang="en-US" sz="2600">
                <a:solidFill>
                  <a:srgbClr val="000000"/>
                </a:solidFill>
                <a:latin typeface="Futura"/>
              </a:rPr>
              <a:t>https://dergipark.org.tr/tr/download/article-file/1072837</a:t>
            </a:r>
          </a:p>
          <a:p>
            <a:pPr marL="561341" indent="-280670" lvl="1">
              <a:lnSpc>
                <a:spcPts val="3640"/>
              </a:lnSpc>
              <a:buFont typeface="Arial"/>
              <a:buChar char="•"/>
            </a:pPr>
            <a:r>
              <a:rPr lang="en-US" sz="2600">
                <a:solidFill>
                  <a:srgbClr val="000000"/>
                </a:solidFill>
                <a:latin typeface="Futura"/>
              </a:rPr>
              <a:t>https://www.youtube.com/watch?v=QoI7T_JxLbc&amp;list=PLTfhNC3BM7KopNCDnoIE9hngry4GW4Djd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75008" y="-125452"/>
            <a:ext cx="4749442" cy="10537904"/>
            <a:chOff x="0" y="0"/>
            <a:chExt cx="1250882" cy="2775415"/>
          </a:xfrm>
        </p:grpSpPr>
        <p:sp>
          <p:nvSpPr>
            <p:cNvPr name="Freeform 3" id="3"/>
            <p:cNvSpPr/>
            <p:nvPr/>
          </p:nvSpPr>
          <p:spPr>
            <a:xfrm flipH="false" flipV="false" rot="0">
              <a:off x="0" y="0"/>
              <a:ext cx="1250882" cy="2775415"/>
            </a:xfrm>
            <a:custGeom>
              <a:avLst/>
              <a:gdLst/>
              <a:ahLst/>
              <a:cxnLst/>
              <a:rect r="r" b="b" t="t" l="l"/>
              <a:pathLst>
                <a:path h="2775415" w="1250882">
                  <a:moveTo>
                    <a:pt x="0" y="0"/>
                  </a:moveTo>
                  <a:lnTo>
                    <a:pt x="1250882" y="0"/>
                  </a:lnTo>
                  <a:lnTo>
                    <a:pt x="1250882" y="2775415"/>
                  </a:lnTo>
                  <a:lnTo>
                    <a:pt x="0" y="2775415"/>
                  </a:lnTo>
                  <a:close/>
                </a:path>
              </a:pathLst>
            </a:custGeom>
            <a:solidFill>
              <a:srgbClr val="6AA7AD"/>
            </a:solidFill>
            <a:ln w="28575" cap="sq">
              <a:solidFill>
                <a:srgbClr val="000000"/>
              </a:solidFill>
              <a:prstDash val="solid"/>
              <a:miter/>
            </a:ln>
          </p:spPr>
        </p:sp>
        <p:sp>
          <p:nvSpPr>
            <p:cNvPr name="TextBox 4" id="4"/>
            <p:cNvSpPr txBox="true"/>
            <p:nvPr/>
          </p:nvSpPr>
          <p:spPr>
            <a:xfrm>
              <a:off x="0" y="-38100"/>
              <a:ext cx="1250882" cy="281351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2700000">
            <a:off x="-1304794" y="24347"/>
            <a:ext cx="6225703" cy="5184313"/>
          </a:xfrm>
          <a:custGeom>
            <a:avLst/>
            <a:gdLst/>
            <a:ahLst/>
            <a:cxnLst/>
            <a:rect r="r" b="b" t="t" l="l"/>
            <a:pathLst>
              <a:path h="5184313" w="6225703">
                <a:moveTo>
                  <a:pt x="0" y="0"/>
                </a:moveTo>
                <a:lnTo>
                  <a:pt x="6225703" y="0"/>
                </a:lnTo>
                <a:lnTo>
                  <a:pt x="6225703" y="5184313"/>
                </a:lnTo>
                <a:lnTo>
                  <a:pt x="0" y="5184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842107" y="643299"/>
            <a:ext cx="11184021" cy="1354080"/>
          </a:xfrm>
          <a:prstGeom prst="rect">
            <a:avLst/>
          </a:prstGeom>
        </p:spPr>
        <p:txBody>
          <a:bodyPr anchor="t" rtlCol="false" tIns="0" lIns="0" bIns="0" rIns="0">
            <a:spAutoFit/>
          </a:bodyPr>
          <a:lstStyle/>
          <a:p>
            <a:pPr>
              <a:lnSpc>
                <a:spcPts val="5239"/>
              </a:lnSpc>
            </a:pPr>
            <a:r>
              <a:rPr lang="en-US" sz="5239">
                <a:solidFill>
                  <a:srgbClr val="000000"/>
                </a:solidFill>
                <a:latin typeface="Muli Heavy"/>
              </a:rPr>
              <a:t>Depremlerin İnsanlara ve Yapılara Etkileri</a:t>
            </a:r>
          </a:p>
        </p:txBody>
      </p:sp>
      <p:sp>
        <p:nvSpPr>
          <p:cNvPr name="TextBox 7" id="7"/>
          <p:cNvSpPr txBox="true"/>
          <p:nvPr/>
        </p:nvSpPr>
        <p:spPr>
          <a:xfrm rot="0">
            <a:off x="5889732" y="2559354"/>
            <a:ext cx="11369568" cy="1400309"/>
          </a:xfrm>
          <a:prstGeom prst="rect">
            <a:avLst/>
          </a:prstGeom>
        </p:spPr>
        <p:txBody>
          <a:bodyPr anchor="t" rtlCol="false" tIns="0" lIns="0" bIns="0" rIns="0">
            <a:spAutoFit/>
          </a:bodyPr>
          <a:lstStyle/>
          <a:p>
            <a:pPr>
              <a:lnSpc>
                <a:spcPts val="3730"/>
              </a:lnSpc>
            </a:pPr>
            <a:r>
              <a:rPr lang="en-US" sz="2664">
                <a:solidFill>
                  <a:srgbClr val="000000"/>
                </a:solidFill>
                <a:latin typeface="Muli"/>
              </a:rPr>
              <a:t>Depremler, insan yaşamını ve yapıları önemli ölçüde etkileyebilir. Can ve mal kayıplarına, yapısal hasarlara, altyapı sorunlarına ve toplumda genel bir travmaya neden olabilirler.</a:t>
            </a:r>
          </a:p>
        </p:txBody>
      </p:sp>
      <p:sp>
        <p:nvSpPr>
          <p:cNvPr name="TextBox 8" id="8"/>
          <p:cNvSpPr txBox="true"/>
          <p:nvPr/>
        </p:nvSpPr>
        <p:spPr>
          <a:xfrm rot="0">
            <a:off x="5842107" y="5397877"/>
            <a:ext cx="11184021" cy="1329633"/>
          </a:xfrm>
          <a:prstGeom prst="rect">
            <a:avLst/>
          </a:prstGeom>
        </p:spPr>
        <p:txBody>
          <a:bodyPr anchor="t" rtlCol="false" tIns="0" lIns="0" bIns="0" rIns="0">
            <a:spAutoFit/>
          </a:bodyPr>
          <a:lstStyle/>
          <a:p>
            <a:pPr>
              <a:lnSpc>
                <a:spcPts val="5117"/>
              </a:lnSpc>
            </a:pPr>
            <a:r>
              <a:rPr lang="en-US" sz="5117">
                <a:solidFill>
                  <a:srgbClr val="000000"/>
                </a:solidFill>
                <a:latin typeface="Muli Heavy"/>
              </a:rPr>
              <a:t>Depremlerin Yol Açtığı Potansiyel Tehlikeler ve Riskler:</a:t>
            </a:r>
          </a:p>
        </p:txBody>
      </p:sp>
      <p:sp>
        <p:nvSpPr>
          <p:cNvPr name="TextBox 9" id="9"/>
          <p:cNvSpPr txBox="true"/>
          <p:nvPr/>
        </p:nvSpPr>
        <p:spPr>
          <a:xfrm rot="0">
            <a:off x="5889732" y="7282394"/>
            <a:ext cx="11136396" cy="1475844"/>
          </a:xfrm>
          <a:prstGeom prst="rect">
            <a:avLst/>
          </a:prstGeom>
        </p:spPr>
        <p:txBody>
          <a:bodyPr anchor="t" rtlCol="false" tIns="0" lIns="0" bIns="0" rIns="0">
            <a:spAutoFit/>
          </a:bodyPr>
          <a:lstStyle/>
          <a:p>
            <a:pPr>
              <a:lnSpc>
                <a:spcPts val="3966"/>
              </a:lnSpc>
            </a:pPr>
            <a:r>
              <a:rPr lang="en-US" sz="2833">
                <a:solidFill>
                  <a:srgbClr val="000000"/>
                </a:solidFill>
                <a:latin typeface="Muli"/>
              </a:rPr>
              <a:t>Depremler, deprem gerçekleştikten sonra ortaya çıkan potansiyel tehlikeleri içerir. Bunlar arasında artçı sarsıntılar, toprak kaymaları, tsunamiler, yangınlar ve diğer doğal afetler yer alır.</a:t>
            </a:r>
          </a:p>
        </p:txBody>
      </p:sp>
      <p:sp>
        <p:nvSpPr>
          <p:cNvPr name="AutoShape 10" id="10"/>
          <p:cNvSpPr/>
          <p:nvPr/>
        </p:nvSpPr>
        <p:spPr>
          <a:xfrm>
            <a:off x="7093141" y="4733822"/>
            <a:ext cx="8253856" cy="0"/>
          </a:xfrm>
          <a:prstGeom prst="line">
            <a:avLst/>
          </a:prstGeom>
          <a:ln cap="flat" w="142875">
            <a:solidFill>
              <a:srgbClr val="6AA7AD"/>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CC6B8"/>
        </a:solidFill>
      </p:bgPr>
    </p:bg>
    <p:spTree>
      <p:nvGrpSpPr>
        <p:cNvPr id="1" name=""/>
        <p:cNvGrpSpPr/>
        <p:nvPr/>
      </p:nvGrpSpPr>
      <p:grpSpPr>
        <a:xfrm>
          <a:off x="0" y="0"/>
          <a:ext cx="0" cy="0"/>
          <a:chOff x="0" y="0"/>
          <a:chExt cx="0" cy="0"/>
        </a:xfrm>
      </p:grpSpPr>
      <p:grpSp>
        <p:nvGrpSpPr>
          <p:cNvPr name="Group 2" id="2"/>
          <p:cNvGrpSpPr/>
          <p:nvPr/>
        </p:nvGrpSpPr>
        <p:grpSpPr>
          <a:xfrm rot="0">
            <a:off x="-267631" y="0"/>
            <a:ext cx="18823261" cy="2970525"/>
            <a:chOff x="0" y="0"/>
            <a:chExt cx="4957567" cy="782361"/>
          </a:xfrm>
        </p:grpSpPr>
        <p:sp>
          <p:nvSpPr>
            <p:cNvPr name="Freeform 3" id="3"/>
            <p:cNvSpPr/>
            <p:nvPr/>
          </p:nvSpPr>
          <p:spPr>
            <a:xfrm flipH="false" flipV="false" rot="0">
              <a:off x="0" y="0"/>
              <a:ext cx="4957567" cy="782361"/>
            </a:xfrm>
            <a:custGeom>
              <a:avLst/>
              <a:gdLst/>
              <a:ahLst/>
              <a:cxnLst/>
              <a:rect r="r" b="b" t="t" l="l"/>
              <a:pathLst>
                <a:path h="782361" w="4957567">
                  <a:moveTo>
                    <a:pt x="0" y="0"/>
                  </a:moveTo>
                  <a:lnTo>
                    <a:pt x="4957567" y="0"/>
                  </a:lnTo>
                  <a:lnTo>
                    <a:pt x="4957567" y="782361"/>
                  </a:lnTo>
                  <a:lnTo>
                    <a:pt x="0" y="782361"/>
                  </a:lnTo>
                  <a:close/>
                </a:path>
              </a:pathLst>
            </a:custGeom>
            <a:solidFill>
              <a:srgbClr val="F2CF4E"/>
            </a:solidFill>
            <a:ln w="28575" cap="sq">
              <a:solidFill>
                <a:srgbClr val="000000"/>
              </a:solidFill>
              <a:prstDash val="solid"/>
              <a:miter/>
            </a:ln>
          </p:spPr>
        </p:sp>
        <p:sp>
          <p:nvSpPr>
            <p:cNvPr name="TextBox 4" id="4"/>
            <p:cNvSpPr txBox="true"/>
            <p:nvPr/>
          </p:nvSpPr>
          <p:spPr>
            <a:xfrm>
              <a:off x="0" y="-38100"/>
              <a:ext cx="4957567" cy="8204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286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572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6858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1430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144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3716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16002000" y="2970525"/>
            <a:ext cx="2286000" cy="2286000"/>
          </a:xfrm>
          <a:custGeom>
            <a:avLst/>
            <a:gdLst/>
            <a:ahLst/>
            <a:cxnLst/>
            <a:rect r="r" b="b" t="t" l="l"/>
            <a:pathLst>
              <a:path h="2286000" w="2286000">
                <a:moveTo>
                  <a:pt x="0" y="0"/>
                </a:moveTo>
                <a:lnTo>
                  <a:pt x="2286000" y="0"/>
                </a:lnTo>
                <a:lnTo>
                  <a:pt x="2286000" y="2286000"/>
                </a:lnTo>
                <a:lnTo>
                  <a:pt x="0" y="22860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3" id="13"/>
          <p:cNvSpPr txBox="true"/>
          <p:nvPr/>
        </p:nvSpPr>
        <p:spPr>
          <a:xfrm rot="0">
            <a:off x="2286000" y="615948"/>
            <a:ext cx="13716000" cy="1795780"/>
          </a:xfrm>
          <a:prstGeom prst="rect">
            <a:avLst/>
          </a:prstGeom>
        </p:spPr>
        <p:txBody>
          <a:bodyPr anchor="t" rtlCol="false" tIns="0" lIns="0" bIns="0" rIns="0">
            <a:spAutoFit/>
          </a:bodyPr>
          <a:lstStyle/>
          <a:p>
            <a:pPr algn="ctr">
              <a:lnSpc>
                <a:spcPts val="7039"/>
              </a:lnSpc>
            </a:pPr>
            <a:r>
              <a:rPr lang="en-US" sz="6399">
                <a:solidFill>
                  <a:srgbClr val="000000"/>
                </a:solidFill>
                <a:latin typeface="Muli Heavy"/>
              </a:rPr>
              <a:t>Deprem Simülasyonu Nedir ve Neden Önemlidir?</a:t>
            </a:r>
          </a:p>
        </p:txBody>
      </p:sp>
      <p:sp>
        <p:nvSpPr>
          <p:cNvPr name="TextBox 14" id="14"/>
          <p:cNvSpPr txBox="true"/>
          <p:nvPr/>
        </p:nvSpPr>
        <p:spPr>
          <a:xfrm rot="0">
            <a:off x="2286000" y="5928752"/>
            <a:ext cx="13716000" cy="2371090"/>
          </a:xfrm>
          <a:prstGeom prst="rect">
            <a:avLst/>
          </a:prstGeom>
        </p:spPr>
        <p:txBody>
          <a:bodyPr anchor="t" rtlCol="false" tIns="0" lIns="0" bIns="0" rIns="0">
            <a:spAutoFit/>
          </a:bodyPr>
          <a:lstStyle/>
          <a:p>
            <a:pPr marL="734059" indent="-367030" lvl="1">
              <a:lnSpc>
                <a:spcPts val="4759"/>
              </a:lnSpc>
              <a:buFont typeface="Arial"/>
              <a:buChar char="•"/>
            </a:pPr>
            <a:r>
              <a:rPr lang="en-US" sz="3399">
                <a:solidFill>
                  <a:srgbClr val="000000"/>
                </a:solidFill>
                <a:latin typeface="Muli"/>
              </a:rPr>
              <a:t>Deprem simülasyonu, gerçek dünya deprem olaylarını taklit eden bilgisayar tabanlı bir modelleme sürecidir. Bu simülasyonlar, yapıların deprem dayanıklılığını test etmek, tasarım stratejilerini geliştirmek ve deprem sonrası etkileri anlamak için kullanılır.</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E6D1B8"/>
        </a:solidFill>
      </p:bgPr>
    </p:bg>
    <p:spTree>
      <p:nvGrpSpPr>
        <p:cNvPr id="1" name=""/>
        <p:cNvGrpSpPr/>
        <p:nvPr/>
      </p:nvGrpSpPr>
      <p:grpSpPr>
        <a:xfrm>
          <a:off x="0" y="0"/>
          <a:ext cx="0" cy="0"/>
          <a:chOff x="0" y="0"/>
          <a:chExt cx="0" cy="0"/>
        </a:xfrm>
      </p:grpSpPr>
      <p:grpSp>
        <p:nvGrpSpPr>
          <p:cNvPr name="Group 2" id="2"/>
          <p:cNvGrpSpPr/>
          <p:nvPr/>
        </p:nvGrpSpPr>
        <p:grpSpPr>
          <a:xfrm rot="0">
            <a:off x="608373" y="602801"/>
            <a:ext cx="17071254" cy="3084111"/>
            <a:chOff x="0" y="0"/>
            <a:chExt cx="4496133" cy="812276"/>
          </a:xfrm>
        </p:grpSpPr>
        <p:sp>
          <p:nvSpPr>
            <p:cNvPr name="Freeform 3" id="3"/>
            <p:cNvSpPr/>
            <p:nvPr/>
          </p:nvSpPr>
          <p:spPr>
            <a:xfrm flipH="false" flipV="false" rot="0">
              <a:off x="0" y="0"/>
              <a:ext cx="4496133" cy="812276"/>
            </a:xfrm>
            <a:custGeom>
              <a:avLst/>
              <a:gdLst/>
              <a:ahLst/>
              <a:cxnLst/>
              <a:rect r="r" b="b" t="t" l="l"/>
              <a:pathLst>
                <a:path h="812276" w="4496133">
                  <a:moveTo>
                    <a:pt x="14059" y="0"/>
                  </a:moveTo>
                  <a:lnTo>
                    <a:pt x="4482074" y="0"/>
                  </a:lnTo>
                  <a:cubicBezTo>
                    <a:pt x="4485803" y="0"/>
                    <a:pt x="4489379" y="1481"/>
                    <a:pt x="4492015" y="4118"/>
                  </a:cubicBezTo>
                  <a:cubicBezTo>
                    <a:pt x="4494652" y="6754"/>
                    <a:pt x="4496133" y="10330"/>
                    <a:pt x="4496133" y="14059"/>
                  </a:cubicBezTo>
                  <a:lnTo>
                    <a:pt x="4496133" y="798217"/>
                  </a:lnTo>
                  <a:cubicBezTo>
                    <a:pt x="4496133" y="801946"/>
                    <a:pt x="4494652" y="805522"/>
                    <a:pt x="4492015" y="808158"/>
                  </a:cubicBezTo>
                  <a:cubicBezTo>
                    <a:pt x="4489379" y="810795"/>
                    <a:pt x="4485803" y="812276"/>
                    <a:pt x="4482074" y="812276"/>
                  </a:cubicBezTo>
                  <a:lnTo>
                    <a:pt x="14059" y="812276"/>
                  </a:lnTo>
                  <a:cubicBezTo>
                    <a:pt x="10330" y="812276"/>
                    <a:pt x="6754" y="810795"/>
                    <a:pt x="4118" y="808158"/>
                  </a:cubicBezTo>
                  <a:cubicBezTo>
                    <a:pt x="1481" y="805522"/>
                    <a:pt x="0" y="801946"/>
                    <a:pt x="0" y="798217"/>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85037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84210" y="945482"/>
            <a:ext cx="13319580" cy="1922498"/>
          </a:xfrm>
          <a:prstGeom prst="rect">
            <a:avLst/>
          </a:prstGeom>
        </p:spPr>
        <p:txBody>
          <a:bodyPr anchor="t" rtlCol="false" tIns="0" lIns="0" bIns="0" rIns="0">
            <a:spAutoFit/>
          </a:bodyPr>
          <a:lstStyle/>
          <a:p>
            <a:pPr algn="ctr">
              <a:lnSpc>
                <a:spcPts val="13437"/>
              </a:lnSpc>
              <a:spcBef>
                <a:spcPct val="0"/>
              </a:spcBef>
            </a:pPr>
            <a:r>
              <a:rPr lang="en-US" sz="9598">
                <a:solidFill>
                  <a:srgbClr val="000000"/>
                </a:solidFill>
                <a:latin typeface="Hertical Rough"/>
              </a:rPr>
              <a:t>Parametreler:</a:t>
            </a:r>
          </a:p>
        </p:txBody>
      </p:sp>
      <p:grpSp>
        <p:nvGrpSpPr>
          <p:cNvPr name="Group 6" id="6"/>
          <p:cNvGrpSpPr/>
          <p:nvPr/>
        </p:nvGrpSpPr>
        <p:grpSpPr>
          <a:xfrm rot="0">
            <a:off x="942445" y="4053812"/>
            <a:ext cx="3932839" cy="1089688"/>
            <a:chOff x="0" y="0"/>
            <a:chExt cx="1136354" cy="314854"/>
          </a:xfrm>
        </p:grpSpPr>
        <p:sp>
          <p:nvSpPr>
            <p:cNvPr name="Freeform 7" id="7"/>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ACC6B8"/>
            </a:solidFill>
            <a:ln w="38100" cap="rnd">
              <a:solidFill>
                <a:srgbClr val="000000"/>
              </a:solidFill>
              <a:prstDash val="solid"/>
              <a:round/>
            </a:ln>
          </p:spPr>
        </p:sp>
        <p:sp>
          <p:nvSpPr>
            <p:cNvPr name="TextBox 8" id="8"/>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098292" y="4053812"/>
            <a:ext cx="3932839" cy="1089688"/>
            <a:chOff x="0" y="0"/>
            <a:chExt cx="1136354" cy="314854"/>
          </a:xfrm>
        </p:grpSpPr>
        <p:sp>
          <p:nvSpPr>
            <p:cNvPr name="Freeform 10" id="10"/>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BAD5DB"/>
            </a:solidFill>
            <a:ln w="38100" cap="rnd">
              <a:solidFill>
                <a:srgbClr val="000000"/>
              </a:solidFill>
              <a:prstDash val="solid"/>
              <a:round/>
            </a:ln>
          </p:spPr>
        </p:sp>
        <p:sp>
          <p:nvSpPr>
            <p:cNvPr name="TextBox 11" id="11"/>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256869" y="4053812"/>
            <a:ext cx="3932839" cy="1089688"/>
            <a:chOff x="0" y="0"/>
            <a:chExt cx="1136354" cy="314854"/>
          </a:xfrm>
        </p:grpSpPr>
        <p:sp>
          <p:nvSpPr>
            <p:cNvPr name="Freeform 13" id="13"/>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F09669"/>
            </a:solidFill>
            <a:ln w="38100" cap="rnd">
              <a:solidFill>
                <a:srgbClr val="000000"/>
              </a:solidFill>
              <a:prstDash val="solid"/>
              <a:round/>
            </a:ln>
          </p:spPr>
        </p:sp>
        <p:sp>
          <p:nvSpPr>
            <p:cNvPr name="TextBox 14" id="14"/>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3412716" y="4053812"/>
            <a:ext cx="3932839" cy="1089688"/>
            <a:chOff x="0" y="0"/>
            <a:chExt cx="1136354" cy="314854"/>
          </a:xfrm>
        </p:grpSpPr>
        <p:sp>
          <p:nvSpPr>
            <p:cNvPr name="Freeform 16" id="16"/>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F2CF4E"/>
            </a:solidFill>
            <a:ln w="38100" cap="rnd">
              <a:solidFill>
                <a:srgbClr val="000000"/>
              </a:solidFill>
              <a:prstDash val="solid"/>
              <a:round/>
            </a:ln>
          </p:spPr>
        </p:sp>
        <p:sp>
          <p:nvSpPr>
            <p:cNvPr name="TextBox 17" id="17"/>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88230" y="4293108"/>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Deprem Şiddeti:</a:t>
            </a:r>
          </a:p>
        </p:txBody>
      </p:sp>
      <p:sp>
        <p:nvSpPr>
          <p:cNvPr name="TextBox 19" id="19"/>
          <p:cNvSpPr txBox="true"/>
          <p:nvPr/>
        </p:nvSpPr>
        <p:spPr>
          <a:xfrm rot="0">
            <a:off x="5245441" y="4293108"/>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Deprem Süresi:</a:t>
            </a:r>
          </a:p>
        </p:txBody>
      </p:sp>
      <p:sp>
        <p:nvSpPr>
          <p:cNvPr name="TextBox 20" id="20"/>
          <p:cNvSpPr txBox="true"/>
          <p:nvPr/>
        </p:nvSpPr>
        <p:spPr>
          <a:xfrm rot="0">
            <a:off x="9402653" y="4293108"/>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Deprem Derinliği:</a:t>
            </a:r>
          </a:p>
        </p:txBody>
      </p:sp>
      <p:sp>
        <p:nvSpPr>
          <p:cNvPr name="TextBox 21" id="21"/>
          <p:cNvSpPr txBox="true"/>
          <p:nvPr/>
        </p:nvSpPr>
        <p:spPr>
          <a:xfrm rot="0">
            <a:off x="13558500" y="4293108"/>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Deprem Uzaklığı:</a:t>
            </a:r>
          </a:p>
        </p:txBody>
      </p:sp>
      <p:grpSp>
        <p:nvGrpSpPr>
          <p:cNvPr name="Group 22" id="22"/>
          <p:cNvGrpSpPr/>
          <p:nvPr/>
        </p:nvGrpSpPr>
        <p:grpSpPr>
          <a:xfrm rot="0">
            <a:off x="942445" y="5514975"/>
            <a:ext cx="3932839" cy="4087569"/>
            <a:chOff x="0" y="0"/>
            <a:chExt cx="1136354" cy="1181061"/>
          </a:xfrm>
        </p:grpSpPr>
        <p:sp>
          <p:nvSpPr>
            <p:cNvPr name="Freeform 23" id="23"/>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4" id="24"/>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5098292" y="5514975"/>
            <a:ext cx="3932839" cy="4087569"/>
            <a:chOff x="0" y="0"/>
            <a:chExt cx="1136354" cy="1181061"/>
          </a:xfrm>
        </p:grpSpPr>
        <p:sp>
          <p:nvSpPr>
            <p:cNvPr name="Freeform 26" id="26"/>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7" id="27"/>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256869" y="5514975"/>
            <a:ext cx="3932839" cy="4087569"/>
            <a:chOff x="0" y="0"/>
            <a:chExt cx="1136354" cy="1181061"/>
          </a:xfrm>
        </p:grpSpPr>
        <p:sp>
          <p:nvSpPr>
            <p:cNvPr name="Freeform 29" id="29"/>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30" id="30"/>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3418308" y="5514975"/>
            <a:ext cx="3932839" cy="4087569"/>
            <a:chOff x="0" y="0"/>
            <a:chExt cx="1136354" cy="1181061"/>
          </a:xfrm>
        </p:grpSpPr>
        <p:sp>
          <p:nvSpPr>
            <p:cNvPr name="Freeform 32" id="32"/>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33" id="33"/>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026017" y="5746213"/>
            <a:ext cx="3700800" cy="2347595"/>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Yüksek deprem şiddeti, bina üzerinde daha büyük kuvvetler ve titreşimler yaratabilir. Bu, yapısal elemanlarda ve bağlantılarda daha büyük deformasyonlara, çatlaklara ve hasara yol açabilir.</a:t>
            </a:r>
          </a:p>
        </p:txBody>
      </p:sp>
      <p:sp>
        <p:nvSpPr>
          <p:cNvPr name="TextBox 35" id="35"/>
          <p:cNvSpPr txBox="true"/>
          <p:nvPr/>
        </p:nvSpPr>
        <p:spPr>
          <a:xfrm rot="0">
            <a:off x="5215677" y="5746213"/>
            <a:ext cx="3700800" cy="1757045"/>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Uzun süreli bir deprem, bina üzerinde daha uzun süreli titreşimlere ve kuvvetlere neden olabilir. Bu, yapısal elemanlarda yorulma ve deformasyona yol açabilir.</a:t>
            </a:r>
          </a:p>
        </p:txBody>
      </p:sp>
      <p:sp>
        <p:nvSpPr>
          <p:cNvPr name="TextBox 36" id="36"/>
          <p:cNvSpPr txBox="true"/>
          <p:nvPr/>
        </p:nvSpPr>
        <p:spPr>
          <a:xfrm rot="0">
            <a:off x="9372889" y="5746213"/>
            <a:ext cx="3700800" cy="2347595"/>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Derin bir deprem, yer yüzeyine daha az enerji iletebilir, ancak bu enerji daha geniş bir alan üzerinde dağılabilir. Yüzeye daha derin bir kaynaktan gelen depremler genellikle daha az zararlıdır.</a:t>
            </a:r>
          </a:p>
        </p:txBody>
      </p:sp>
      <p:sp>
        <p:nvSpPr>
          <p:cNvPr name="TextBox 37" id="37"/>
          <p:cNvSpPr txBox="true"/>
          <p:nvPr/>
        </p:nvSpPr>
        <p:spPr>
          <a:xfrm rot="0">
            <a:off x="13558500" y="5746213"/>
            <a:ext cx="3700800" cy="2052320"/>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Depremin merkez üssüne olan uzaklık, yer yüzeyindeki sismik etkileri belirler. Deprem merkez üssüne yakın olan bölgeler, genellikle daha büyük sismik kuvvetlere maruz kalır.</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E6D1B8"/>
        </a:solidFill>
      </p:bgPr>
    </p:bg>
    <p:spTree>
      <p:nvGrpSpPr>
        <p:cNvPr id="1" name=""/>
        <p:cNvGrpSpPr/>
        <p:nvPr/>
      </p:nvGrpSpPr>
      <p:grpSpPr>
        <a:xfrm>
          <a:off x="0" y="0"/>
          <a:ext cx="0" cy="0"/>
          <a:chOff x="0" y="0"/>
          <a:chExt cx="0" cy="0"/>
        </a:xfrm>
      </p:grpSpPr>
      <p:grpSp>
        <p:nvGrpSpPr>
          <p:cNvPr name="Group 2" id="2"/>
          <p:cNvGrpSpPr/>
          <p:nvPr/>
        </p:nvGrpSpPr>
        <p:grpSpPr>
          <a:xfrm rot="0">
            <a:off x="608373" y="602801"/>
            <a:ext cx="17071254" cy="3084111"/>
            <a:chOff x="0" y="0"/>
            <a:chExt cx="4496133" cy="812276"/>
          </a:xfrm>
        </p:grpSpPr>
        <p:sp>
          <p:nvSpPr>
            <p:cNvPr name="Freeform 3" id="3"/>
            <p:cNvSpPr/>
            <p:nvPr/>
          </p:nvSpPr>
          <p:spPr>
            <a:xfrm flipH="false" flipV="false" rot="0">
              <a:off x="0" y="0"/>
              <a:ext cx="4496133" cy="812276"/>
            </a:xfrm>
            <a:custGeom>
              <a:avLst/>
              <a:gdLst/>
              <a:ahLst/>
              <a:cxnLst/>
              <a:rect r="r" b="b" t="t" l="l"/>
              <a:pathLst>
                <a:path h="812276" w="4496133">
                  <a:moveTo>
                    <a:pt x="14059" y="0"/>
                  </a:moveTo>
                  <a:lnTo>
                    <a:pt x="4482074" y="0"/>
                  </a:lnTo>
                  <a:cubicBezTo>
                    <a:pt x="4485803" y="0"/>
                    <a:pt x="4489379" y="1481"/>
                    <a:pt x="4492015" y="4118"/>
                  </a:cubicBezTo>
                  <a:cubicBezTo>
                    <a:pt x="4494652" y="6754"/>
                    <a:pt x="4496133" y="10330"/>
                    <a:pt x="4496133" y="14059"/>
                  </a:cubicBezTo>
                  <a:lnTo>
                    <a:pt x="4496133" y="798217"/>
                  </a:lnTo>
                  <a:cubicBezTo>
                    <a:pt x="4496133" y="801946"/>
                    <a:pt x="4494652" y="805522"/>
                    <a:pt x="4492015" y="808158"/>
                  </a:cubicBezTo>
                  <a:cubicBezTo>
                    <a:pt x="4489379" y="810795"/>
                    <a:pt x="4485803" y="812276"/>
                    <a:pt x="4482074" y="812276"/>
                  </a:cubicBezTo>
                  <a:lnTo>
                    <a:pt x="14059" y="812276"/>
                  </a:lnTo>
                  <a:cubicBezTo>
                    <a:pt x="10330" y="812276"/>
                    <a:pt x="6754" y="810795"/>
                    <a:pt x="4118" y="808158"/>
                  </a:cubicBezTo>
                  <a:cubicBezTo>
                    <a:pt x="1481" y="805522"/>
                    <a:pt x="0" y="801946"/>
                    <a:pt x="0" y="798217"/>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85037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84210" y="945482"/>
            <a:ext cx="13319580" cy="1922498"/>
          </a:xfrm>
          <a:prstGeom prst="rect">
            <a:avLst/>
          </a:prstGeom>
        </p:spPr>
        <p:txBody>
          <a:bodyPr anchor="t" rtlCol="false" tIns="0" lIns="0" bIns="0" rIns="0">
            <a:spAutoFit/>
          </a:bodyPr>
          <a:lstStyle/>
          <a:p>
            <a:pPr algn="ctr">
              <a:lnSpc>
                <a:spcPts val="13437"/>
              </a:lnSpc>
              <a:spcBef>
                <a:spcPct val="0"/>
              </a:spcBef>
            </a:pPr>
            <a:r>
              <a:rPr lang="en-US" sz="9598">
                <a:solidFill>
                  <a:srgbClr val="000000"/>
                </a:solidFill>
                <a:latin typeface="Hertical Rough"/>
              </a:rPr>
              <a:t>Parametreler:</a:t>
            </a:r>
          </a:p>
        </p:txBody>
      </p:sp>
      <p:grpSp>
        <p:nvGrpSpPr>
          <p:cNvPr name="Group 6" id="6"/>
          <p:cNvGrpSpPr/>
          <p:nvPr/>
        </p:nvGrpSpPr>
        <p:grpSpPr>
          <a:xfrm rot="0">
            <a:off x="3020369" y="4037457"/>
            <a:ext cx="3932839" cy="1089688"/>
            <a:chOff x="0" y="0"/>
            <a:chExt cx="1136354" cy="314854"/>
          </a:xfrm>
        </p:grpSpPr>
        <p:sp>
          <p:nvSpPr>
            <p:cNvPr name="Freeform 7" id="7"/>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ACC6B8"/>
            </a:solidFill>
            <a:ln w="38100" cap="rnd">
              <a:solidFill>
                <a:srgbClr val="000000"/>
              </a:solidFill>
              <a:prstDash val="solid"/>
              <a:round/>
            </a:ln>
          </p:spPr>
        </p:sp>
        <p:sp>
          <p:nvSpPr>
            <p:cNvPr name="TextBox 8" id="8"/>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176215" y="4037457"/>
            <a:ext cx="3932839" cy="1089688"/>
            <a:chOff x="0" y="0"/>
            <a:chExt cx="1136354" cy="314854"/>
          </a:xfrm>
        </p:grpSpPr>
        <p:sp>
          <p:nvSpPr>
            <p:cNvPr name="Freeform 10" id="10"/>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BAD5DB"/>
            </a:solidFill>
            <a:ln w="38100" cap="rnd">
              <a:solidFill>
                <a:srgbClr val="000000"/>
              </a:solidFill>
              <a:prstDash val="solid"/>
              <a:round/>
            </a:ln>
          </p:spPr>
        </p:sp>
        <p:sp>
          <p:nvSpPr>
            <p:cNvPr name="TextBox 11" id="11"/>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334792" y="4037457"/>
            <a:ext cx="3932839" cy="1089688"/>
            <a:chOff x="0" y="0"/>
            <a:chExt cx="1136354" cy="314854"/>
          </a:xfrm>
        </p:grpSpPr>
        <p:sp>
          <p:nvSpPr>
            <p:cNvPr name="Freeform 13" id="13"/>
            <p:cNvSpPr/>
            <p:nvPr/>
          </p:nvSpPr>
          <p:spPr>
            <a:xfrm flipH="false" flipV="false" rot="0">
              <a:off x="0" y="0"/>
              <a:ext cx="1136354" cy="314854"/>
            </a:xfrm>
            <a:custGeom>
              <a:avLst/>
              <a:gdLst/>
              <a:ahLst/>
              <a:cxnLst/>
              <a:rect r="r" b="b" t="t" l="l"/>
              <a:pathLst>
                <a:path h="314854" w="1136354">
                  <a:moveTo>
                    <a:pt x="61024" y="0"/>
                  </a:moveTo>
                  <a:lnTo>
                    <a:pt x="1075329" y="0"/>
                  </a:lnTo>
                  <a:cubicBezTo>
                    <a:pt x="1109032" y="0"/>
                    <a:pt x="1136354" y="27322"/>
                    <a:pt x="1136354" y="61024"/>
                  </a:cubicBezTo>
                  <a:lnTo>
                    <a:pt x="1136354" y="253830"/>
                  </a:lnTo>
                  <a:cubicBezTo>
                    <a:pt x="1136354" y="270014"/>
                    <a:pt x="1129924" y="285536"/>
                    <a:pt x="1118480" y="296981"/>
                  </a:cubicBezTo>
                  <a:cubicBezTo>
                    <a:pt x="1107036" y="308425"/>
                    <a:pt x="1091514" y="314854"/>
                    <a:pt x="1075329" y="314854"/>
                  </a:cubicBezTo>
                  <a:lnTo>
                    <a:pt x="61024" y="314854"/>
                  </a:lnTo>
                  <a:cubicBezTo>
                    <a:pt x="27322" y="314854"/>
                    <a:pt x="0" y="287533"/>
                    <a:pt x="0" y="253830"/>
                  </a:cubicBezTo>
                  <a:lnTo>
                    <a:pt x="0" y="61024"/>
                  </a:lnTo>
                  <a:cubicBezTo>
                    <a:pt x="0" y="27322"/>
                    <a:pt x="27322" y="0"/>
                    <a:pt x="61024" y="0"/>
                  </a:cubicBezTo>
                  <a:close/>
                </a:path>
              </a:pathLst>
            </a:custGeom>
            <a:solidFill>
              <a:srgbClr val="F09669"/>
            </a:solidFill>
            <a:ln w="38100" cap="rnd">
              <a:solidFill>
                <a:srgbClr val="000000"/>
              </a:solidFill>
              <a:prstDash val="solid"/>
              <a:round/>
            </a:ln>
          </p:spPr>
        </p:sp>
        <p:sp>
          <p:nvSpPr>
            <p:cNvPr name="TextBox 14" id="14"/>
            <p:cNvSpPr txBox="true"/>
            <p:nvPr/>
          </p:nvSpPr>
          <p:spPr>
            <a:xfrm>
              <a:off x="0" y="-38100"/>
              <a:ext cx="1136354" cy="352954"/>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166153" y="4276753"/>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Zemin Yapısı:</a:t>
            </a:r>
          </a:p>
        </p:txBody>
      </p:sp>
      <p:sp>
        <p:nvSpPr>
          <p:cNvPr name="TextBox 16" id="16"/>
          <p:cNvSpPr txBox="true"/>
          <p:nvPr/>
        </p:nvSpPr>
        <p:spPr>
          <a:xfrm rot="0">
            <a:off x="7323365" y="4276753"/>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Yapı Yeterliliği:</a:t>
            </a:r>
          </a:p>
        </p:txBody>
      </p:sp>
      <p:sp>
        <p:nvSpPr>
          <p:cNvPr name="TextBox 17" id="17"/>
          <p:cNvSpPr txBox="true"/>
          <p:nvPr/>
        </p:nvSpPr>
        <p:spPr>
          <a:xfrm rot="0">
            <a:off x="11480577" y="4276753"/>
            <a:ext cx="3641270" cy="521335"/>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Garet"/>
              </a:rPr>
              <a:t>Bina Yaşı:</a:t>
            </a:r>
          </a:p>
        </p:txBody>
      </p:sp>
      <p:grpSp>
        <p:nvGrpSpPr>
          <p:cNvPr name="Group 18" id="18"/>
          <p:cNvGrpSpPr/>
          <p:nvPr/>
        </p:nvGrpSpPr>
        <p:grpSpPr>
          <a:xfrm rot="0">
            <a:off x="3020369" y="5498620"/>
            <a:ext cx="3932839" cy="4087569"/>
            <a:chOff x="0" y="0"/>
            <a:chExt cx="1136354" cy="1181061"/>
          </a:xfrm>
        </p:grpSpPr>
        <p:sp>
          <p:nvSpPr>
            <p:cNvPr name="Freeform 19" id="19"/>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0" id="20"/>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176215" y="5498620"/>
            <a:ext cx="3932839" cy="4087569"/>
            <a:chOff x="0" y="0"/>
            <a:chExt cx="1136354" cy="1181061"/>
          </a:xfrm>
        </p:grpSpPr>
        <p:sp>
          <p:nvSpPr>
            <p:cNvPr name="Freeform 22" id="22"/>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3" id="23"/>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1334792" y="5498620"/>
            <a:ext cx="3932839" cy="4087569"/>
            <a:chOff x="0" y="0"/>
            <a:chExt cx="1136354" cy="1181061"/>
          </a:xfrm>
        </p:grpSpPr>
        <p:sp>
          <p:nvSpPr>
            <p:cNvPr name="Freeform 25" id="25"/>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6" id="26"/>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103940" y="5729858"/>
            <a:ext cx="3700800" cy="2642870"/>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Zemin türü, deprem dalgalarının yayılma hızını ve şiddetini etkiler. Sert zeminler genellikle deprem enerjisini daha iyi ileterek daha büyük yüzey hareketlerine yol açabilir. Yumuşak zeminler ise deprem enerjisini emerek daha az zararlı olabilir.</a:t>
            </a:r>
          </a:p>
        </p:txBody>
      </p:sp>
      <p:sp>
        <p:nvSpPr>
          <p:cNvPr name="TextBox 28" id="28"/>
          <p:cNvSpPr txBox="true"/>
          <p:nvPr/>
        </p:nvSpPr>
        <p:spPr>
          <a:xfrm rot="0">
            <a:off x="7293600" y="5729858"/>
            <a:ext cx="3700800" cy="2347595"/>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Bina tasarımı ve inşası, deprem etkilerine karşı dayanıklılığı belirler. Güçlü ve esnek tasarımlar, deprem sırasında daha iyi performans gösterir ve hasarın minimumda tutulmasına yardımcı olabilir.</a:t>
            </a:r>
          </a:p>
        </p:txBody>
      </p:sp>
      <p:sp>
        <p:nvSpPr>
          <p:cNvPr name="TextBox 29" id="29"/>
          <p:cNvSpPr txBox="true"/>
          <p:nvPr/>
        </p:nvSpPr>
        <p:spPr>
          <a:xfrm rot="0">
            <a:off x="11450812" y="5729858"/>
            <a:ext cx="3700800" cy="2642870"/>
          </a:xfrm>
          <a:prstGeom prst="rect">
            <a:avLst/>
          </a:prstGeom>
        </p:spPr>
        <p:txBody>
          <a:bodyPr anchor="t" rtlCol="false" tIns="0" lIns="0" bIns="0" rIns="0">
            <a:spAutoFit/>
          </a:bodyPr>
          <a:lstStyle/>
          <a:p>
            <a:pPr marL="367031" indent="-183515" lvl="1">
              <a:lnSpc>
                <a:spcPts val="2380"/>
              </a:lnSpc>
              <a:buFont typeface="Arial"/>
              <a:buChar char="•"/>
            </a:pPr>
            <a:r>
              <a:rPr lang="en-US" sz="1700">
                <a:solidFill>
                  <a:srgbClr val="000000"/>
                </a:solidFill>
                <a:latin typeface="Garet"/>
              </a:rPr>
              <a:t>Bina yaşının, inşa edildiği standartlara uygun olup olmadığı, güncel deprem yönetmeliklerini karşılayıp karşılamadığı ve geçmişte yapılan güçlendirme çalışmaları gibi faktörler depreme karşı dayanıklılığı etkiler.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21894" y="-136944"/>
            <a:ext cx="2177181" cy="10560887"/>
            <a:chOff x="0" y="0"/>
            <a:chExt cx="573414" cy="2781468"/>
          </a:xfrm>
        </p:grpSpPr>
        <p:sp>
          <p:nvSpPr>
            <p:cNvPr name="Freeform 3" id="3"/>
            <p:cNvSpPr/>
            <p:nvPr/>
          </p:nvSpPr>
          <p:spPr>
            <a:xfrm flipH="false" flipV="false" rot="0">
              <a:off x="0" y="0"/>
              <a:ext cx="573414" cy="2781468"/>
            </a:xfrm>
            <a:custGeom>
              <a:avLst/>
              <a:gdLst/>
              <a:ahLst/>
              <a:cxnLst/>
              <a:rect r="r" b="b" t="t" l="l"/>
              <a:pathLst>
                <a:path h="2781468" w="573414">
                  <a:moveTo>
                    <a:pt x="0" y="0"/>
                  </a:moveTo>
                  <a:lnTo>
                    <a:pt x="573414" y="0"/>
                  </a:lnTo>
                  <a:lnTo>
                    <a:pt x="573414" y="2781468"/>
                  </a:lnTo>
                  <a:lnTo>
                    <a:pt x="0" y="2781468"/>
                  </a:lnTo>
                  <a:close/>
                </a:path>
              </a:pathLst>
            </a:custGeom>
            <a:solidFill>
              <a:srgbClr val="000000"/>
            </a:solidFill>
          </p:spPr>
        </p:sp>
        <p:sp>
          <p:nvSpPr>
            <p:cNvPr name="TextBox 4" id="4"/>
            <p:cNvSpPr txBox="true"/>
            <p:nvPr/>
          </p:nvSpPr>
          <p:spPr>
            <a:xfrm>
              <a:off x="0" y="-38100"/>
              <a:ext cx="573414" cy="281956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259994" y="0"/>
            <a:ext cx="2028006" cy="1998613"/>
            <a:chOff x="0" y="0"/>
            <a:chExt cx="534125" cy="526384"/>
          </a:xfrm>
        </p:grpSpPr>
        <p:sp>
          <p:nvSpPr>
            <p:cNvPr name="Freeform 6" id="6"/>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6AA7AD"/>
            </a:solidFill>
          </p:spPr>
        </p:sp>
        <p:sp>
          <p:nvSpPr>
            <p:cNvPr name="TextBox 7" id="7"/>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259994" y="2057400"/>
            <a:ext cx="2028006" cy="2028006"/>
          </a:xfrm>
          <a:custGeom>
            <a:avLst/>
            <a:gdLst/>
            <a:ahLst/>
            <a:cxnLst/>
            <a:rect r="r" b="b" t="t" l="l"/>
            <a:pathLst>
              <a:path h="2028006" w="2028006">
                <a:moveTo>
                  <a:pt x="0" y="0"/>
                </a:moveTo>
                <a:lnTo>
                  <a:pt x="2028006" y="0"/>
                </a:lnTo>
                <a:lnTo>
                  <a:pt x="2028006" y="2028006"/>
                </a:lnTo>
                <a:lnTo>
                  <a:pt x="0" y="20280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259994" y="6201594"/>
            <a:ext cx="2028006" cy="2028006"/>
          </a:xfrm>
          <a:custGeom>
            <a:avLst/>
            <a:gdLst/>
            <a:ahLst/>
            <a:cxnLst/>
            <a:rect r="r" b="b" t="t" l="l"/>
            <a:pathLst>
              <a:path h="2028006" w="2028006">
                <a:moveTo>
                  <a:pt x="0" y="0"/>
                </a:moveTo>
                <a:lnTo>
                  <a:pt x="2028006" y="0"/>
                </a:lnTo>
                <a:lnTo>
                  <a:pt x="2028006" y="2028006"/>
                </a:lnTo>
                <a:lnTo>
                  <a:pt x="0" y="20280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8700" y="4005885"/>
            <a:ext cx="12291515" cy="5493764"/>
          </a:xfrm>
          <a:prstGeom prst="rect">
            <a:avLst/>
          </a:prstGeom>
        </p:spPr>
        <p:txBody>
          <a:bodyPr anchor="t" rtlCol="false" tIns="0" lIns="0" bIns="0" rIns="0">
            <a:spAutoFit/>
          </a:bodyPr>
          <a:lstStyle/>
          <a:p>
            <a:pPr>
              <a:lnSpc>
                <a:spcPts val="3499"/>
              </a:lnSpc>
            </a:pPr>
            <a:r>
              <a:rPr lang="en-US" sz="2499">
                <a:solidFill>
                  <a:srgbClr val="FF3131"/>
                </a:solidFill>
                <a:latin typeface="Muli"/>
              </a:rPr>
              <a:t>1-Rigid Body Simülasyonu (Modelleme ve Animasyon):</a:t>
            </a:r>
          </a:p>
          <a:p>
            <a:pPr>
              <a:lnSpc>
                <a:spcPts val="3598"/>
              </a:lnSpc>
            </a:pPr>
          </a:p>
          <a:p>
            <a:pPr>
              <a:lnSpc>
                <a:spcPts val="2940"/>
              </a:lnSpc>
            </a:pPr>
            <a:r>
              <a:rPr lang="en-US" sz="2100">
                <a:solidFill>
                  <a:srgbClr val="000000"/>
                </a:solidFill>
                <a:latin typeface="Muli"/>
              </a:rPr>
              <a:t>Rigid body simülasyonu, bir nesnenin katı bir cisim olarak ele alındığı ve bu cismin hareketinin modellendiği bir simülasyon türüdür. Bu yöntemde, nesnelerin deformasyonları ve iç yapıları ihmal edilir; bu nedenle, nesneler sert ve katı bir yapıya sahip gibi davranır.</a:t>
            </a:r>
          </a:p>
          <a:p>
            <a:pPr>
              <a:lnSpc>
                <a:spcPts val="3038"/>
              </a:lnSpc>
            </a:pPr>
          </a:p>
          <a:p>
            <a:pPr>
              <a:lnSpc>
                <a:spcPts val="3038"/>
              </a:lnSpc>
            </a:pPr>
          </a:p>
          <a:p>
            <a:pPr>
              <a:lnSpc>
                <a:spcPts val="3499"/>
              </a:lnSpc>
            </a:pPr>
            <a:r>
              <a:rPr lang="en-US" sz="2499">
                <a:solidFill>
                  <a:srgbClr val="FF3131"/>
                </a:solidFill>
                <a:latin typeface="Muli"/>
              </a:rPr>
              <a:t>2-Sonlu Elemanlar Metodu (FEM) ve Yapısal Analiz:</a:t>
            </a:r>
          </a:p>
          <a:p>
            <a:pPr>
              <a:lnSpc>
                <a:spcPts val="3499"/>
              </a:lnSpc>
            </a:pPr>
          </a:p>
          <a:p>
            <a:pPr>
              <a:lnSpc>
                <a:spcPts val="2940"/>
              </a:lnSpc>
            </a:pPr>
            <a:r>
              <a:rPr lang="en-US" sz="2100">
                <a:solidFill>
                  <a:srgbClr val="000000"/>
                </a:solidFill>
                <a:latin typeface="Muli"/>
              </a:rPr>
              <a:t>Sonlu Elemanlar Metodu (FEM), bir yapının karmaşık geometrisini ve malzeme özelliklerini matematiksel bir modelle temsil etmek için kullanılan bir sayısal analiz yöntemidir. Yapısal analiz, bir yapının dayanıklılığını, deformasyonunu ve davranışını anlamak için önemli bir araçtır.</a:t>
            </a:r>
          </a:p>
          <a:p>
            <a:pPr>
              <a:lnSpc>
                <a:spcPts val="3038"/>
              </a:lnSpc>
            </a:pPr>
          </a:p>
          <a:p>
            <a:pPr>
              <a:lnSpc>
                <a:spcPts val="3038"/>
              </a:lnSpc>
            </a:pPr>
          </a:p>
        </p:txBody>
      </p:sp>
      <p:sp>
        <p:nvSpPr>
          <p:cNvPr name="TextBox 11" id="11"/>
          <p:cNvSpPr txBox="true"/>
          <p:nvPr/>
        </p:nvSpPr>
        <p:spPr>
          <a:xfrm rot="0">
            <a:off x="1028700" y="1291591"/>
            <a:ext cx="12291515" cy="1657985"/>
          </a:xfrm>
          <a:prstGeom prst="rect">
            <a:avLst/>
          </a:prstGeom>
        </p:spPr>
        <p:txBody>
          <a:bodyPr anchor="t" rtlCol="false" tIns="0" lIns="0" bIns="0" rIns="0">
            <a:spAutoFit/>
          </a:bodyPr>
          <a:lstStyle/>
          <a:p>
            <a:pPr>
              <a:lnSpc>
                <a:spcPts val="6399"/>
              </a:lnSpc>
            </a:pPr>
            <a:r>
              <a:rPr lang="en-US" sz="6399">
                <a:solidFill>
                  <a:srgbClr val="000000"/>
                </a:solidFill>
                <a:latin typeface="Muli Heavy"/>
              </a:rPr>
              <a:t>Simülasyon için kullandığımız yöntemler:</a:t>
            </a:r>
          </a:p>
        </p:txBody>
      </p:sp>
      <p:grpSp>
        <p:nvGrpSpPr>
          <p:cNvPr name="Group 12" id="12"/>
          <p:cNvGrpSpPr/>
          <p:nvPr/>
        </p:nvGrpSpPr>
        <p:grpSpPr>
          <a:xfrm rot="0">
            <a:off x="16259994" y="4144194"/>
            <a:ext cx="2028006" cy="1998613"/>
            <a:chOff x="0" y="0"/>
            <a:chExt cx="534125" cy="526384"/>
          </a:xfrm>
        </p:grpSpPr>
        <p:sp>
          <p:nvSpPr>
            <p:cNvPr name="Freeform 13" id="13"/>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F2CF4E"/>
            </a:solidFill>
          </p:spPr>
        </p:sp>
        <p:sp>
          <p:nvSpPr>
            <p:cNvPr name="TextBox 14" id="14"/>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259994" y="8288387"/>
            <a:ext cx="2028006" cy="1998613"/>
            <a:chOff x="0" y="0"/>
            <a:chExt cx="534125" cy="526384"/>
          </a:xfrm>
        </p:grpSpPr>
        <p:sp>
          <p:nvSpPr>
            <p:cNvPr name="Freeform 16" id="16"/>
            <p:cNvSpPr/>
            <p:nvPr/>
          </p:nvSpPr>
          <p:spPr>
            <a:xfrm flipH="false" flipV="false" rot="0">
              <a:off x="0" y="0"/>
              <a:ext cx="534125" cy="526384"/>
            </a:xfrm>
            <a:custGeom>
              <a:avLst/>
              <a:gdLst/>
              <a:ahLst/>
              <a:cxnLst/>
              <a:rect r="r" b="b" t="t" l="l"/>
              <a:pathLst>
                <a:path h="526384" w="534125">
                  <a:moveTo>
                    <a:pt x="0" y="0"/>
                  </a:moveTo>
                  <a:lnTo>
                    <a:pt x="534125" y="0"/>
                  </a:lnTo>
                  <a:lnTo>
                    <a:pt x="534125" y="526384"/>
                  </a:lnTo>
                  <a:lnTo>
                    <a:pt x="0" y="526384"/>
                  </a:lnTo>
                  <a:close/>
                </a:path>
              </a:pathLst>
            </a:custGeom>
            <a:solidFill>
              <a:srgbClr val="87BCAD"/>
            </a:solidFill>
          </p:spPr>
        </p:sp>
        <p:sp>
          <p:nvSpPr>
            <p:cNvPr name="TextBox 17" id="17"/>
            <p:cNvSpPr txBox="true"/>
            <p:nvPr/>
          </p:nvSpPr>
          <p:spPr>
            <a:xfrm>
              <a:off x="0" y="-38100"/>
              <a:ext cx="534125" cy="564484"/>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flipV="true">
            <a:off x="1028700" y="3497264"/>
            <a:ext cx="12162645" cy="0"/>
          </a:xfrm>
          <a:prstGeom prst="line">
            <a:avLst/>
          </a:prstGeom>
          <a:ln cap="flat" w="142875">
            <a:solidFill>
              <a:srgbClr val="E27052"/>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725" y="4173809"/>
            <a:ext cx="9258300" cy="6145921"/>
            <a:chOff x="0" y="0"/>
            <a:chExt cx="2438400" cy="1618679"/>
          </a:xfrm>
        </p:grpSpPr>
        <p:sp>
          <p:nvSpPr>
            <p:cNvPr name="Freeform 3" id="3"/>
            <p:cNvSpPr/>
            <p:nvPr/>
          </p:nvSpPr>
          <p:spPr>
            <a:xfrm flipH="false" flipV="false" rot="0">
              <a:off x="0" y="0"/>
              <a:ext cx="2438400" cy="1618679"/>
            </a:xfrm>
            <a:custGeom>
              <a:avLst/>
              <a:gdLst/>
              <a:ahLst/>
              <a:cxnLst/>
              <a:rect r="r" b="b" t="t" l="l"/>
              <a:pathLst>
                <a:path h="1618679" w="2438400">
                  <a:moveTo>
                    <a:pt x="0" y="0"/>
                  </a:moveTo>
                  <a:lnTo>
                    <a:pt x="2438400" y="0"/>
                  </a:lnTo>
                  <a:lnTo>
                    <a:pt x="2438400" y="1618679"/>
                  </a:lnTo>
                  <a:lnTo>
                    <a:pt x="0" y="1618679"/>
                  </a:lnTo>
                  <a:close/>
                </a:path>
              </a:pathLst>
            </a:custGeom>
            <a:solidFill>
              <a:srgbClr val="000000">
                <a:alpha val="0"/>
              </a:srgbClr>
            </a:solidFill>
            <a:ln w="28575" cap="sq">
              <a:solidFill>
                <a:srgbClr val="000000"/>
              </a:solidFill>
              <a:prstDash val="solid"/>
              <a:miter/>
            </a:ln>
          </p:spPr>
        </p:sp>
        <p:sp>
          <p:nvSpPr>
            <p:cNvPr name="TextBox 4" id="4"/>
            <p:cNvSpPr txBox="true"/>
            <p:nvPr/>
          </p:nvSpPr>
          <p:spPr>
            <a:xfrm>
              <a:off x="0" y="-38100"/>
              <a:ext cx="2438400" cy="165677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0538" y="4517988"/>
            <a:ext cx="2910725" cy="2450301"/>
          </a:xfrm>
          <a:custGeom>
            <a:avLst/>
            <a:gdLst/>
            <a:ahLst/>
            <a:cxnLst/>
            <a:rect r="r" b="b" t="t" l="l"/>
            <a:pathLst>
              <a:path h="2450301" w="2910725">
                <a:moveTo>
                  <a:pt x="0" y="0"/>
                </a:moveTo>
                <a:lnTo>
                  <a:pt x="2910724" y="0"/>
                </a:lnTo>
                <a:lnTo>
                  <a:pt x="2910724" y="2450301"/>
                </a:lnTo>
                <a:lnTo>
                  <a:pt x="0" y="2450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60097" y="7338746"/>
            <a:ext cx="2823805" cy="2980984"/>
          </a:xfrm>
          <a:custGeom>
            <a:avLst/>
            <a:gdLst/>
            <a:ahLst/>
            <a:cxnLst/>
            <a:rect r="r" b="b" t="t" l="l"/>
            <a:pathLst>
              <a:path h="2980984" w="2823805">
                <a:moveTo>
                  <a:pt x="0" y="0"/>
                </a:moveTo>
                <a:lnTo>
                  <a:pt x="2823806" y="0"/>
                </a:lnTo>
                <a:lnTo>
                  <a:pt x="2823806" y="2980985"/>
                </a:lnTo>
                <a:lnTo>
                  <a:pt x="0" y="298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211182" y="4493528"/>
            <a:ext cx="2893835" cy="2499221"/>
          </a:xfrm>
          <a:custGeom>
            <a:avLst/>
            <a:gdLst/>
            <a:ahLst/>
            <a:cxnLst/>
            <a:rect r="r" b="b" t="t" l="l"/>
            <a:pathLst>
              <a:path h="2499221" w="2893835">
                <a:moveTo>
                  <a:pt x="0" y="0"/>
                </a:moveTo>
                <a:lnTo>
                  <a:pt x="2893836" y="0"/>
                </a:lnTo>
                <a:lnTo>
                  <a:pt x="2893836" y="2499221"/>
                </a:lnTo>
                <a:lnTo>
                  <a:pt x="0" y="249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5725" y="-51781"/>
            <a:ext cx="9258300" cy="4235115"/>
            <a:chOff x="0" y="0"/>
            <a:chExt cx="2438400" cy="1115421"/>
          </a:xfrm>
        </p:grpSpPr>
        <p:sp>
          <p:nvSpPr>
            <p:cNvPr name="Freeform 9" id="9"/>
            <p:cNvSpPr/>
            <p:nvPr/>
          </p:nvSpPr>
          <p:spPr>
            <a:xfrm flipH="false" flipV="false" rot="0">
              <a:off x="0" y="0"/>
              <a:ext cx="2438400" cy="1115421"/>
            </a:xfrm>
            <a:custGeom>
              <a:avLst/>
              <a:gdLst/>
              <a:ahLst/>
              <a:cxnLst/>
              <a:rect r="r" b="b" t="t" l="l"/>
              <a:pathLst>
                <a:path h="1115421" w="2438400">
                  <a:moveTo>
                    <a:pt x="0" y="0"/>
                  </a:moveTo>
                  <a:lnTo>
                    <a:pt x="2438400" y="0"/>
                  </a:lnTo>
                  <a:lnTo>
                    <a:pt x="2438400" y="1115421"/>
                  </a:lnTo>
                  <a:lnTo>
                    <a:pt x="0" y="1115421"/>
                  </a:lnTo>
                  <a:close/>
                </a:path>
              </a:pathLst>
            </a:custGeom>
            <a:solidFill>
              <a:srgbClr val="000000">
                <a:alpha val="0"/>
              </a:srgbClr>
            </a:solidFill>
            <a:ln w="28575" cap="sq">
              <a:solidFill>
                <a:srgbClr val="000000"/>
              </a:solidFill>
              <a:prstDash val="solid"/>
              <a:miter/>
            </a:ln>
          </p:spPr>
        </p:sp>
        <p:sp>
          <p:nvSpPr>
            <p:cNvPr name="TextBox 10" id="10"/>
            <p:cNvSpPr txBox="true"/>
            <p:nvPr/>
          </p:nvSpPr>
          <p:spPr>
            <a:xfrm>
              <a:off x="0" y="-38100"/>
              <a:ext cx="2438400" cy="115352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24485" y="807437"/>
            <a:ext cx="6695030" cy="909955"/>
          </a:xfrm>
          <a:prstGeom prst="rect">
            <a:avLst/>
          </a:prstGeom>
        </p:spPr>
        <p:txBody>
          <a:bodyPr anchor="t" rtlCol="false" tIns="0" lIns="0" bIns="0" rIns="0">
            <a:spAutoFit/>
          </a:bodyPr>
          <a:lstStyle/>
          <a:p>
            <a:pPr algn="ctr">
              <a:lnSpc>
                <a:spcPts val="7039"/>
              </a:lnSpc>
            </a:pPr>
            <a:r>
              <a:rPr lang="en-US" sz="6399">
                <a:solidFill>
                  <a:srgbClr val="47695E"/>
                </a:solidFill>
                <a:latin typeface="Muli Heavy"/>
              </a:rPr>
              <a:t>Blender</a:t>
            </a:r>
          </a:p>
        </p:txBody>
      </p:sp>
      <p:grpSp>
        <p:nvGrpSpPr>
          <p:cNvPr name="Group 12" id="12"/>
          <p:cNvGrpSpPr/>
          <p:nvPr/>
        </p:nvGrpSpPr>
        <p:grpSpPr>
          <a:xfrm rot="0">
            <a:off x="6086475" y="723363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09669"/>
            </a:solidFill>
            <a:ln w="28575" cap="sq">
              <a:solidFill>
                <a:srgbClr val="000000"/>
              </a:solidFill>
              <a:prstDash val="solid"/>
              <a:miter/>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028950" y="4173809"/>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6AA7AD"/>
            </a:solidFill>
            <a:ln w="28575" cap="sq">
              <a:solidFill>
                <a:srgbClr val="000000"/>
              </a:solidFill>
              <a:prstDash val="solid"/>
              <a:miter/>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8575" y="7233631"/>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2CF4E"/>
            </a:solidFill>
            <a:ln w="28575" cap="sq">
              <a:solidFill>
                <a:srgbClr val="000000"/>
              </a:solidFill>
              <a:prstDash val="solid"/>
              <a:miter/>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71550" y="1800280"/>
            <a:ext cx="7200900" cy="2114550"/>
          </a:xfrm>
          <a:prstGeom prst="rect">
            <a:avLst/>
          </a:prstGeom>
        </p:spPr>
        <p:txBody>
          <a:bodyPr anchor="t" rtlCol="false" tIns="0" lIns="0" bIns="0" rIns="0">
            <a:spAutoFit/>
          </a:bodyPr>
          <a:lstStyle/>
          <a:p>
            <a:pPr algn="ctr">
              <a:lnSpc>
                <a:spcPts val="4200"/>
              </a:lnSpc>
            </a:pPr>
            <a:r>
              <a:rPr lang="en-US" sz="3000">
                <a:solidFill>
                  <a:srgbClr val="000000"/>
                </a:solidFill>
                <a:latin typeface="Muli Semi-Bold"/>
              </a:rPr>
              <a:t>Deprem simülasyonunda, ortalama parametre değerlerine sahip bir şekilde dayanıklılık testine sokulacak olan binanın davranış şekli:</a:t>
            </a:r>
          </a:p>
        </p:txBody>
      </p:sp>
      <p:sp>
        <p:nvSpPr>
          <p:cNvPr name="TextBox 22" id="22"/>
          <p:cNvSpPr txBox="true"/>
          <p:nvPr/>
        </p:nvSpPr>
        <p:spPr>
          <a:xfrm rot="0">
            <a:off x="9859092" y="2214562"/>
            <a:ext cx="7215252" cy="7305675"/>
          </a:xfrm>
          <a:prstGeom prst="rect">
            <a:avLst/>
          </a:prstGeom>
        </p:spPr>
        <p:txBody>
          <a:bodyPr anchor="t" rtlCol="false" tIns="0" lIns="0" bIns="0" rIns="0">
            <a:spAutoFit/>
          </a:bodyPr>
          <a:lstStyle/>
          <a:p>
            <a:pPr marL="647698" indent="-323849" lvl="1">
              <a:lnSpc>
                <a:spcPts val="4199"/>
              </a:lnSpc>
              <a:buFont typeface="Arial"/>
              <a:buChar char="•"/>
            </a:pPr>
            <a:r>
              <a:rPr lang="en-US" sz="2999">
                <a:solidFill>
                  <a:srgbClr val="000000"/>
                </a:solidFill>
                <a:latin typeface="Muli"/>
              </a:rPr>
              <a:t>İstanbul’daki binaların şekil ve dayanıklılık yapısı ortalama olarak baz alındığında ortaya çıkan bina, yapay zeka destekli modelimizin oluşturduğu 7.5 ölçekli bir depreme tabi tutulur.</a:t>
            </a:r>
          </a:p>
          <a:p>
            <a:pPr>
              <a:lnSpc>
                <a:spcPts val="4199"/>
              </a:lnSpc>
            </a:pPr>
          </a:p>
          <a:p>
            <a:pPr marL="647698" indent="-323849" lvl="1">
              <a:lnSpc>
                <a:spcPts val="4199"/>
              </a:lnSpc>
              <a:buFont typeface="Arial"/>
              <a:buChar char="•"/>
            </a:pPr>
            <a:r>
              <a:rPr lang="en-US" sz="2999">
                <a:solidFill>
                  <a:srgbClr val="000000"/>
                </a:solidFill>
                <a:latin typeface="Muli"/>
              </a:rPr>
              <a:t>Bu ölçekteki depreme maruz kalan bir yapının, depremin sonunda ayakta kalma başarı oranına göre İstanbul’daki binalara entegresi ne şekilde olur görmek için, hasar görme olasılığı hesaplayan kodumuza entegre olur.</a:t>
            </a:r>
          </a:p>
        </p:txBody>
      </p:sp>
      <p:sp>
        <p:nvSpPr>
          <p:cNvPr name="TextBox 23" id="23"/>
          <p:cNvSpPr txBox="true"/>
          <p:nvPr/>
        </p:nvSpPr>
        <p:spPr>
          <a:xfrm rot="0">
            <a:off x="10322935" y="778632"/>
            <a:ext cx="6287567" cy="1287145"/>
          </a:xfrm>
          <a:prstGeom prst="rect">
            <a:avLst/>
          </a:prstGeom>
        </p:spPr>
        <p:txBody>
          <a:bodyPr anchor="t" rtlCol="false" tIns="0" lIns="0" bIns="0" rIns="0">
            <a:spAutoFit/>
          </a:bodyPr>
          <a:lstStyle/>
          <a:p>
            <a:pPr>
              <a:lnSpc>
                <a:spcPts val="5179"/>
              </a:lnSpc>
            </a:pPr>
            <a:r>
              <a:rPr lang="en-US" sz="3699">
                <a:solidFill>
                  <a:srgbClr val="000000"/>
                </a:solidFill>
                <a:latin typeface="Muli Bold"/>
              </a:rPr>
              <a:t>Bu Simülasyon İki Şekilde Çalışıyor: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725" y="4173809"/>
            <a:ext cx="9258300" cy="6145921"/>
            <a:chOff x="0" y="0"/>
            <a:chExt cx="2438400" cy="1618679"/>
          </a:xfrm>
        </p:grpSpPr>
        <p:sp>
          <p:nvSpPr>
            <p:cNvPr name="Freeform 3" id="3"/>
            <p:cNvSpPr/>
            <p:nvPr/>
          </p:nvSpPr>
          <p:spPr>
            <a:xfrm flipH="false" flipV="false" rot="0">
              <a:off x="0" y="0"/>
              <a:ext cx="2438400" cy="1618679"/>
            </a:xfrm>
            <a:custGeom>
              <a:avLst/>
              <a:gdLst/>
              <a:ahLst/>
              <a:cxnLst/>
              <a:rect r="r" b="b" t="t" l="l"/>
              <a:pathLst>
                <a:path h="1618679" w="2438400">
                  <a:moveTo>
                    <a:pt x="0" y="0"/>
                  </a:moveTo>
                  <a:lnTo>
                    <a:pt x="2438400" y="0"/>
                  </a:lnTo>
                  <a:lnTo>
                    <a:pt x="2438400" y="1618679"/>
                  </a:lnTo>
                  <a:lnTo>
                    <a:pt x="0" y="1618679"/>
                  </a:lnTo>
                  <a:close/>
                </a:path>
              </a:pathLst>
            </a:custGeom>
            <a:solidFill>
              <a:srgbClr val="000000">
                <a:alpha val="0"/>
              </a:srgbClr>
            </a:solidFill>
            <a:ln w="28575" cap="sq">
              <a:solidFill>
                <a:srgbClr val="000000"/>
              </a:solidFill>
              <a:prstDash val="solid"/>
              <a:miter/>
            </a:ln>
          </p:spPr>
        </p:sp>
        <p:sp>
          <p:nvSpPr>
            <p:cNvPr name="TextBox 4" id="4"/>
            <p:cNvSpPr txBox="true"/>
            <p:nvPr/>
          </p:nvSpPr>
          <p:spPr>
            <a:xfrm>
              <a:off x="0" y="-38100"/>
              <a:ext cx="2438400" cy="165677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0538" y="4517988"/>
            <a:ext cx="2910725" cy="2450301"/>
          </a:xfrm>
          <a:custGeom>
            <a:avLst/>
            <a:gdLst/>
            <a:ahLst/>
            <a:cxnLst/>
            <a:rect r="r" b="b" t="t" l="l"/>
            <a:pathLst>
              <a:path h="2450301" w="2910725">
                <a:moveTo>
                  <a:pt x="0" y="0"/>
                </a:moveTo>
                <a:lnTo>
                  <a:pt x="2910724" y="0"/>
                </a:lnTo>
                <a:lnTo>
                  <a:pt x="2910724" y="2450301"/>
                </a:lnTo>
                <a:lnTo>
                  <a:pt x="0" y="2450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160097" y="7338746"/>
            <a:ext cx="2823805" cy="2980984"/>
          </a:xfrm>
          <a:custGeom>
            <a:avLst/>
            <a:gdLst/>
            <a:ahLst/>
            <a:cxnLst/>
            <a:rect r="r" b="b" t="t" l="l"/>
            <a:pathLst>
              <a:path h="2980984" w="2823805">
                <a:moveTo>
                  <a:pt x="0" y="0"/>
                </a:moveTo>
                <a:lnTo>
                  <a:pt x="2823806" y="0"/>
                </a:lnTo>
                <a:lnTo>
                  <a:pt x="2823806" y="2980985"/>
                </a:lnTo>
                <a:lnTo>
                  <a:pt x="0" y="2980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6211182" y="4493528"/>
            <a:ext cx="2893835" cy="2499221"/>
          </a:xfrm>
          <a:custGeom>
            <a:avLst/>
            <a:gdLst/>
            <a:ahLst/>
            <a:cxnLst/>
            <a:rect r="r" b="b" t="t" l="l"/>
            <a:pathLst>
              <a:path h="2499221" w="2893835">
                <a:moveTo>
                  <a:pt x="0" y="0"/>
                </a:moveTo>
                <a:lnTo>
                  <a:pt x="2893836" y="0"/>
                </a:lnTo>
                <a:lnTo>
                  <a:pt x="2893836" y="2499221"/>
                </a:lnTo>
                <a:lnTo>
                  <a:pt x="0" y="24992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5725" y="-51781"/>
            <a:ext cx="9258300" cy="4235115"/>
            <a:chOff x="0" y="0"/>
            <a:chExt cx="2438400" cy="1115421"/>
          </a:xfrm>
        </p:grpSpPr>
        <p:sp>
          <p:nvSpPr>
            <p:cNvPr name="Freeform 9" id="9"/>
            <p:cNvSpPr/>
            <p:nvPr/>
          </p:nvSpPr>
          <p:spPr>
            <a:xfrm flipH="false" flipV="false" rot="0">
              <a:off x="0" y="0"/>
              <a:ext cx="2438400" cy="1115421"/>
            </a:xfrm>
            <a:custGeom>
              <a:avLst/>
              <a:gdLst/>
              <a:ahLst/>
              <a:cxnLst/>
              <a:rect r="r" b="b" t="t" l="l"/>
              <a:pathLst>
                <a:path h="1115421" w="2438400">
                  <a:moveTo>
                    <a:pt x="0" y="0"/>
                  </a:moveTo>
                  <a:lnTo>
                    <a:pt x="2438400" y="0"/>
                  </a:lnTo>
                  <a:lnTo>
                    <a:pt x="2438400" y="1115421"/>
                  </a:lnTo>
                  <a:lnTo>
                    <a:pt x="0" y="1115421"/>
                  </a:lnTo>
                  <a:close/>
                </a:path>
              </a:pathLst>
            </a:custGeom>
            <a:solidFill>
              <a:srgbClr val="000000">
                <a:alpha val="0"/>
              </a:srgbClr>
            </a:solidFill>
            <a:ln w="28575" cap="sq">
              <a:solidFill>
                <a:srgbClr val="000000"/>
              </a:solidFill>
              <a:prstDash val="solid"/>
              <a:miter/>
            </a:ln>
          </p:spPr>
        </p:sp>
        <p:sp>
          <p:nvSpPr>
            <p:cNvPr name="TextBox 10" id="10"/>
            <p:cNvSpPr txBox="true"/>
            <p:nvPr/>
          </p:nvSpPr>
          <p:spPr>
            <a:xfrm>
              <a:off x="0" y="-38100"/>
              <a:ext cx="2438400" cy="1153521"/>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24485" y="748166"/>
            <a:ext cx="6695030" cy="909955"/>
          </a:xfrm>
          <a:prstGeom prst="rect">
            <a:avLst/>
          </a:prstGeom>
        </p:spPr>
        <p:txBody>
          <a:bodyPr anchor="t" rtlCol="false" tIns="0" lIns="0" bIns="0" rIns="0">
            <a:spAutoFit/>
          </a:bodyPr>
          <a:lstStyle/>
          <a:p>
            <a:pPr algn="ctr">
              <a:lnSpc>
                <a:spcPts val="7039"/>
              </a:lnSpc>
            </a:pPr>
            <a:r>
              <a:rPr lang="en-US" sz="6399">
                <a:solidFill>
                  <a:srgbClr val="47695E"/>
                </a:solidFill>
                <a:latin typeface="Muli Heavy"/>
              </a:rPr>
              <a:t>Python</a:t>
            </a:r>
          </a:p>
        </p:txBody>
      </p:sp>
      <p:grpSp>
        <p:nvGrpSpPr>
          <p:cNvPr name="Group 12" id="12"/>
          <p:cNvGrpSpPr/>
          <p:nvPr/>
        </p:nvGrpSpPr>
        <p:grpSpPr>
          <a:xfrm rot="0">
            <a:off x="6086475" y="7233631"/>
            <a:ext cx="3086100" cy="30861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09669"/>
            </a:solidFill>
            <a:ln w="28575" cap="sq">
              <a:solidFill>
                <a:srgbClr val="000000"/>
              </a:solidFill>
              <a:prstDash val="solid"/>
              <a:miter/>
            </a:ln>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028950" y="4173809"/>
            <a:ext cx="3086100" cy="30861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6AA7AD"/>
            </a:solidFill>
            <a:ln w="28575" cap="sq">
              <a:solidFill>
                <a:srgbClr val="000000"/>
              </a:solidFill>
              <a:prstDash val="solid"/>
              <a:miter/>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8575" y="7233631"/>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2CF4E"/>
            </a:solidFill>
            <a:ln w="28575" cap="sq">
              <a:solidFill>
                <a:srgbClr val="000000"/>
              </a:solidFill>
              <a:prstDash val="solid"/>
              <a:miter/>
            </a:ln>
          </p:spPr>
        </p:sp>
        <p:sp>
          <p:nvSpPr>
            <p:cNvPr name="TextBox 20" id="2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971550" y="1877196"/>
            <a:ext cx="7200900" cy="1884045"/>
          </a:xfrm>
          <a:prstGeom prst="rect">
            <a:avLst/>
          </a:prstGeom>
        </p:spPr>
        <p:txBody>
          <a:bodyPr anchor="t" rtlCol="false" tIns="0" lIns="0" bIns="0" rIns="0">
            <a:spAutoFit/>
          </a:bodyPr>
          <a:lstStyle/>
          <a:p>
            <a:pPr algn="ctr">
              <a:lnSpc>
                <a:spcPts val="3779"/>
              </a:lnSpc>
            </a:pPr>
            <a:r>
              <a:rPr lang="en-US" sz="2700">
                <a:solidFill>
                  <a:srgbClr val="000000"/>
                </a:solidFill>
                <a:latin typeface="Muli Semi-Bold"/>
              </a:rPr>
              <a:t>İstanbul’un semtlerine göre kısıtlı ölçekteki toplam bina sayısının, simülasyondaki dayanma skoruna entegre şekilde ne tür sonuçlar ortaya çıkaracağını hesaplama:</a:t>
            </a:r>
          </a:p>
        </p:txBody>
      </p:sp>
      <p:sp>
        <p:nvSpPr>
          <p:cNvPr name="TextBox 22" id="22"/>
          <p:cNvSpPr txBox="true"/>
          <p:nvPr/>
        </p:nvSpPr>
        <p:spPr>
          <a:xfrm rot="0">
            <a:off x="9859092" y="2738437"/>
            <a:ext cx="7215252" cy="6257925"/>
          </a:xfrm>
          <a:prstGeom prst="rect">
            <a:avLst/>
          </a:prstGeom>
        </p:spPr>
        <p:txBody>
          <a:bodyPr anchor="t" rtlCol="false" tIns="0" lIns="0" bIns="0" rIns="0">
            <a:spAutoFit/>
          </a:bodyPr>
          <a:lstStyle/>
          <a:p>
            <a:pPr marL="647698" indent="-323849" lvl="1">
              <a:lnSpc>
                <a:spcPts val="4199"/>
              </a:lnSpc>
              <a:buFont typeface="Arial"/>
              <a:buChar char="•"/>
            </a:pPr>
            <a:r>
              <a:rPr lang="en-US" sz="2999">
                <a:solidFill>
                  <a:srgbClr val="000000"/>
                </a:solidFill>
                <a:latin typeface="Muli"/>
              </a:rPr>
              <a:t>Semtlerin zemin yapısı, bina yaşı gibi kullandığımız parametreler doğrultusunda, binaların 7.5 şiddetindeki bir depreme nasıl dayandıkları sayısal olarak hesaplanır.</a:t>
            </a:r>
          </a:p>
          <a:p>
            <a:pPr>
              <a:lnSpc>
                <a:spcPts val="4199"/>
              </a:lnSpc>
            </a:pPr>
          </a:p>
          <a:p>
            <a:pPr marL="647698" indent="-323849" lvl="1">
              <a:lnSpc>
                <a:spcPts val="4199"/>
              </a:lnSpc>
              <a:buFont typeface="Arial"/>
              <a:buChar char="•"/>
            </a:pPr>
            <a:r>
              <a:rPr lang="en-US" sz="2999">
                <a:solidFill>
                  <a:srgbClr val="000000"/>
                </a:solidFill>
                <a:latin typeface="Muli"/>
              </a:rPr>
              <a:t>Benzetmemizin daha tutarlı olması için, literatür taramasıyla elde ettiğimiz formüllerle bu yıkılma olasılık skoru optimize edilir ve ortalama bir bilanço çıkarılır.</a:t>
            </a:r>
          </a:p>
        </p:txBody>
      </p:sp>
      <p:sp>
        <p:nvSpPr>
          <p:cNvPr name="TextBox 23" id="23"/>
          <p:cNvSpPr txBox="true"/>
          <p:nvPr/>
        </p:nvSpPr>
        <p:spPr>
          <a:xfrm rot="0">
            <a:off x="10322935" y="778632"/>
            <a:ext cx="6287567" cy="1287145"/>
          </a:xfrm>
          <a:prstGeom prst="rect">
            <a:avLst/>
          </a:prstGeom>
        </p:spPr>
        <p:txBody>
          <a:bodyPr anchor="t" rtlCol="false" tIns="0" lIns="0" bIns="0" rIns="0">
            <a:spAutoFit/>
          </a:bodyPr>
          <a:lstStyle/>
          <a:p>
            <a:pPr>
              <a:lnSpc>
                <a:spcPts val="5179"/>
              </a:lnSpc>
            </a:pPr>
            <a:r>
              <a:rPr lang="en-US" sz="3699">
                <a:solidFill>
                  <a:srgbClr val="000000"/>
                </a:solidFill>
                <a:latin typeface="Muli Bold"/>
              </a:rPr>
              <a:t>Bu Simülasyon İki Şekilde Çalışıyor: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DAF3zZ8yKXc</dc:identifier>
  <dcterms:modified xsi:type="dcterms:W3CDTF">2011-08-01T06:04:30Z</dcterms:modified>
  <cp:revision>1</cp:revision>
  <dc:title>Earthquake Science Earth Science Education Presentation Warm Icon Style </dc:title>
</cp:coreProperties>
</file>